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8" r:id="rId2"/>
    <p:sldId id="257" r:id="rId3"/>
    <p:sldId id="299" r:id="rId4"/>
    <p:sldId id="300" r:id="rId5"/>
    <p:sldId id="301" r:id="rId6"/>
    <p:sldId id="305" r:id="rId7"/>
    <p:sldId id="302" r:id="rId8"/>
    <p:sldId id="312" r:id="rId9"/>
    <p:sldId id="313" r:id="rId10"/>
    <p:sldId id="317" r:id="rId11"/>
    <p:sldId id="323" r:id="rId12"/>
    <p:sldId id="324" r:id="rId13"/>
    <p:sldId id="325" r:id="rId14"/>
    <p:sldId id="326" r:id="rId15"/>
    <p:sldId id="322" r:id="rId16"/>
    <p:sldId id="32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D46F8-DDAD-4B48-82E6-C07F8730C04F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F1CF3-B9C7-4B0A-9F52-354F1B826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8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18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18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89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4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D9CA-EC77-4917-9074-F52DBA2DC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5F87D-74A4-4F38-92D8-D1A47BB51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B0A5D-8C73-4A91-831A-B7ED44B1B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40FDF-2140-41B6-86F8-0A63B9A5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F838A-EB4A-4714-8F92-4295048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7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2753-6156-4AED-8356-9F304E52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65537-0436-4D61-92C7-8432F793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A0AAB-5E4E-4903-9A1A-4AB07261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88E9A-2D39-45EF-A7D7-80AF605C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17827-6FED-4280-99FF-21EE32AC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2162A-EC31-431B-8E38-E437C9624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AAEA4-2399-4EB9-AF1A-0AB2B6B14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90702-0E26-4D46-9248-07C90BF1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7E84-9C9C-476E-8DF3-ED8B89F4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DB235-BA35-499C-BE86-A6372388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7C42-A84E-4AB2-ADE1-A249142A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DD08-844C-465B-B13D-9ABAF67B1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EDD8E-FB53-41B9-A533-B67116DC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CD656-0C63-4BD2-91B4-040F4196E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7A353-0173-4EC1-AE1E-902DE482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7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7EB1-D2C6-41C2-908D-46524EE4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5818F-50A2-4BFB-82EE-555A92A96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D4311-7F33-4C6A-A6F5-5AB0497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C0381-B4CA-4037-A6D9-CFFACB81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F359C-549D-4B88-85C6-E222963C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7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425E-C91C-4721-8517-EAE09E25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290C1-7285-4796-AA9F-3DD12AD26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1AF94-8815-40FE-8592-E03D130DB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3FC47-D191-46A4-A302-C0BF8449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6E3C6-C4FA-4664-9582-D2287513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2E08A-7DB8-40CD-9C92-94F038CF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7E16-826A-4C1B-98F4-21A814B7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5A995-19A3-414F-B3D5-D2B680F93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E4208-2BD3-4971-9256-FC0410D0F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E3A4B-D406-4506-A729-358A6B12E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A7455-6AB0-4D54-BF76-0BBBBC253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61037C-F798-4552-B57A-A8105ACC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B98CE-29E4-4192-B7AA-A7E87348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D647F-DD79-4358-B1C3-0AA661EF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BA57-6F14-4A3F-A731-F5709208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A1032-EE66-481B-A2A9-CEB0C97A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10E2C-A454-43D5-8112-DF9092C6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BC5CA-8E52-48C7-A677-5E94956D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5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92B85-5486-49DC-8735-E33673FE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5CB3C-3F90-4715-AF47-4E84E915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1859A-BB48-4959-99A6-CA908AE4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0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76E7-B816-440F-ABFD-3FF0317A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BBFE1-33DF-46DA-811F-208C5014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38D05-1515-4801-8539-AE449934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56D15-9377-449D-BEA3-5A5AEFB7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4843B-7A72-4CB8-8998-D90C3831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89AC4-E7B4-4742-AB9A-BC618F20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CDA2-0B8F-41EB-AE08-2AEFA9FE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4F893F-3E20-48C2-BF10-DF1E51EFD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D04B4-CB64-4378-8D9E-D828309C5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D2912-41E0-44D3-B7D9-77BD1C6DC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2C8A6-E1A4-4888-A9A8-72607141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DADAB-F538-4530-968C-E50983D4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6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2E0636-2399-42FE-9E80-F22A16A6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DBBCB-2501-4850-AA41-FFA68BBD3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469CF-439F-43F4-8E9E-C762EFF0C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91CE-4810-4960-95F4-074731D292F3}" type="datetimeFigureOut">
              <a:rPr lang="en-US" smtClean="0"/>
              <a:t>22-Feb-21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C75F1-2711-47E9-893F-65DA89566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3817D-3A00-4352-8470-F683C58D7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2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emf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emf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emf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emf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emf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2E98E33-ACA4-4701-A48D-D61CACAF3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1" r="-1" b="13064"/>
          <a:stretch/>
        </p:blipFill>
        <p:spPr>
          <a:xfrm>
            <a:off x="6311658" y="1161505"/>
            <a:ext cx="5742894" cy="4534989"/>
          </a:xfrm>
          <a:prstGeom prst="rect">
            <a:avLst/>
          </a:prstGeom>
          <a:noFill/>
          <a:effectLst>
            <a:reflection stA="19000" endPos="65000" dist="50800" dir="5400000" sy="-100000" algn="bl" rotWithShape="0"/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0315" y="3535951"/>
            <a:ext cx="3928436" cy="232452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60BB30"/>
                </a:solidFill>
                <a:latin typeface="Trebuchet MS" panose="020B0603020202020204" pitchFamily="34" charset="0"/>
              </a:rPr>
              <a:t>Sunil Raj </a:t>
            </a:r>
            <a:r>
              <a:rPr lang="en-US" sz="2000" b="1" dirty="0">
                <a:solidFill>
                  <a:srgbClr val="002060"/>
                </a:solidFill>
                <a:latin typeface="Trebuchet MS" panose="020B0603020202020204" pitchFamily="34" charset="0"/>
              </a:rPr>
              <a:t>THOTA</a:t>
            </a:r>
          </a:p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60BB30"/>
                </a:solidFill>
                <a:latin typeface="Trebuchet MS" panose="020B0603020202020204" pitchFamily="34" charset="0"/>
              </a:rPr>
              <a:t>Nalini </a:t>
            </a:r>
            <a:r>
              <a:rPr lang="en-US" sz="2000" b="1" dirty="0">
                <a:solidFill>
                  <a:srgbClr val="002060"/>
                </a:solidFill>
                <a:latin typeface="Trebuchet MS" panose="020B0603020202020204" pitchFamily="34" charset="0"/>
              </a:rPr>
              <a:t>MACHARLA</a:t>
            </a:r>
          </a:p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60BB30"/>
                </a:solidFill>
                <a:latin typeface="Trebuchet MS" panose="020B0603020202020204" pitchFamily="34" charset="0"/>
              </a:rPr>
              <a:t>Sumadhura </a:t>
            </a:r>
            <a:r>
              <a:rPr lang="en-US" sz="2000" b="1" dirty="0">
                <a:solidFill>
                  <a:srgbClr val="002060"/>
                </a:solidFill>
                <a:latin typeface="Trebuchet MS" panose="020B0603020202020204" pitchFamily="34" charset="0"/>
              </a:rPr>
              <a:t>THANANKI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60BB30"/>
                </a:solidFill>
                <a:latin typeface="Trebuchet MS" panose="020B0603020202020204" pitchFamily="34" charset="0"/>
              </a:rPr>
              <a:t>Lakshmi Priya </a:t>
            </a:r>
            <a:r>
              <a:rPr lang="en-US" sz="2000" b="1" dirty="0">
                <a:solidFill>
                  <a:srgbClr val="002060"/>
                </a:solidFill>
                <a:latin typeface="Trebuchet MS" panose="020B0603020202020204" pitchFamily="34" charset="0"/>
              </a:rPr>
              <a:t>NEELAMSETTY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B178F-00FA-42F6-8B1F-8532B5E3A516}"/>
              </a:ext>
            </a:extLst>
          </p:cNvPr>
          <p:cNvSpPr txBox="1"/>
          <p:nvPr/>
        </p:nvSpPr>
        <p:spPr>
          <a:xfrm>
            <a:off x="505631" y="679347"/>
            <a:ext cx="629780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Prof. Mykhaylo Trubskyy</a:t>
            </a:r>
          </a:p>
          <a:p>
            <a:pPr algn="ctr"/>
            <a:endParaRPr lang="en-US" sz="3600" b="1" dirty="0">
              <a:solidFill>
                <a:srgbClr val="002060"/>
              </a:solidFill>
            </a:endParaRPr>
          </a:p>
          <a:p>
            <a:pPr algn="ctr"/>
            <a:r>
              <a:rPr lang="en-US" sz="3600" b="1" dirty="0">
                <a:solidFill>
                  <a:srgbClr val="002060"/>
                </a:solidFill>
              </a:rPr>
              <a:t>ALY 6070</a:t>
            </a:r>
            <a:r>
              <a:rPr lang="en-US" sz="3600" dirty="0">
                <a:solidFill>
                  <a:srgbClr val="002060"/>
                </a:solidFill>
              </a:rPr>
              <a:t>​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>
                <a:solidFill>
                  <a:srgbClr val="002060"/>
                </a:solidFill>
              </a:rPr>
              <a:t>Final Project</a:t>
            </a:r>
          </a:p>
          <a:p>
            <a:pPr algn="ctr"/>
            <a:r>
              <a:rPr lang="en-US" sz="3600" dirty="0">
                <a:solidFill>
                  <a:srgbClr val="002060"/>
                </a:solidFill>
              </a:rPr>
              <a:t>2015 NYC Street Trees Census</a:t>
            </a:r>
          </a:p>
        </p:txBody>
      </p:sp>
      <p:pic>
        <p:nvPicPr>
          <p:cNvPr id="6" name="Audio Recording Feb 22, 2021 at 12:44:30 PM" descr="Audio Recording Feb 22, 2021 at 12:44:30 PM">
            <a:hlinkClick r:id="" action="ppaction://media"/>
            <a:extLst>
              <a:ext uri="{FF2B5EF4-FFF2-40B4-BE49-F238E27FC236}">
                <a16:creationId xmlns:a16="http://schemas.microsoft.com/office/drawing/2014/main" id="{A6792ED9-E55E-4186-A4B8-B713CAEC21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1752" y="1076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4"/>
    </mc:Choice>
    <mc:Fallback xmlns="">
      <p:transition spd="slow" advTm="6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E4A0F2D-1F22-489F-85A5-43CEA9218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4" y="2293406"/>
            <a:ext cx="10360104" cy="42296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10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79B82F-AA57-4CD0-BA67-97694EE365F8}"/>
              </a:ext>
            </a:extLst>
          </p:cNvPr>
          <p:cNvSpPr txBox="1"/>
          <p:nvPr/>
        </p:nvSpPr>
        <p:spPr>
          <a:xfrm>
            <a:off x="1303376" y="-26474"/>
            <a:ext cx="9580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Count of Sidewalk spread over the NYC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8E7EDA-559C-4EEC-B226-CA2B39884867}"/>
              </a:ext>
            </a:extLst>
          </p:cNvPr>
          <p:cNvGrpSpPr/>
          <p:nvPr/>
        </p:nvGrpSpPr>
        <p:grpSpPr>
          <a:xfrm>
            <a:off x="1303376" y="668116"/>
            <a:ext cx="9580113" cy="45719"/>
            <a:chOff x="7180289" y="-1292085"/>
            <a:chExt cx="5456416" cy="2577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E7CF1E-84E2-4382-9722-2EF67416EDA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9EAC05-87D5-4672-B7C7-0053CB9BD34C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43C8A1-A1D3-4560-8B8D-47EA6D415533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7506C6-75D8-4956-8168-F301C1497CC8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ACC436A-C93E-443A-94A3-BE9C903C5D68}"/>
              </a:ext>
            </a:extLst>
          </p:cNvPr>
          <p:cNvSpPr txBox="1"/>
          <p:nvPr/>
        </p:nvSpPr>
        <p:spPr>
          <a:xfrm>
            <a:off x="1211571" y="875691"/>
            <a:ext cx="9763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As we can see, that the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Sidewalk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 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spread  over the NYC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Plotted using Maps with real-time data and visualized with a range varying from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7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to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21,356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We have used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Zip Codes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to showcase the amount of spread in the city.</a:t>
            </a:r>
          </a:p>
        </p:txBody>
      </p:sp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44090867-9515-45E1-918F-F37036CAC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0643" y="2591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66F53-86C5-4559-B3D8-69B59ABC8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9" y="781327"/>
            <a:ext cx="11128681" cy="584933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79B82F-AA57-4CD0-BA67-97694EE365F8}"/>
              </a:ext>
            </a:extLst>
          </p:cNvPr>
          <p:cNvSpPr txBox="1"/>
          <p:nvPr/>
        </p:nvSpPr>
        <p:spPr>
          <a:xfrm>
            <a:off x="3698405" y="-17171"/>
            <a:ext cx="4790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R Shiny Dashboard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8E7EDA-559C-4EEC-B226-CA2B39884867}"/>
              </a:ext>
            </a:extLst>
          </p:cNvPr>
          <p:cNvGrpSpPr/>
          <p:nvPr/>
        </p:nvGrpSpPr>
        <p:grpSpPr>
          <a:xfrm>
            <a:off x="3698405" y="668116"/>
            <a:ext cx="4655886" cy="45719"/>
            <a:chOff x="7180289" y="-1292085"/>
            <a:chExt cx="5456416" cy="2577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E7CF1E-84E2-4382-9722-2EF67416EDA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9EAC05-87D5-4672-B7C7-0053CB9BD34C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43C8A1-A1D3-4560-8B8D-47EA6D415533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7506C6-75D8-4956-8168-F301C1497CC8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11">
            <a:hlinkClick r:id="" action="ppaction://media"/>
            <a:extLst>
              <a:ext uri="{FF2B5EF4-FFF2-40B4-BE49-F238E27FC236}">
                <a16:creationId xmlns:a16="http://schemas.microsoft.com/office/drawing/2014/main" id="{2706A8FD-DC79-4DAD-935E-BA8E36A012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0264" y="249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5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4FF9BE3-0AE0-480A-B981-50FC68C3A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699332"/>
            <a:ext cx="8617528" cy="594322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12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79B82F-AA57-4CD0-BA67-97694EE365F8}"/>
              </a:ext>
            </a:extLst>
          </p:cNvPr>
          <p:cNvSpPr txBox="1"/>
          <p:nvPr/>
        </p:nvSpPr>
        <p:spPr>
          <a:xfrm>
            <a:off x="3482374" y="-43487"/>
            <a:ext cx="522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Tableau Dashboard 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8E7EDA-559C-4EEC-B226-CA2B39884867}"/>
              </a:ext>
            </a:extLst>
          </p:cNvPr>
          <p:cNvGrpSpPr/>
          <p:nvPr/>
        </p:nvGrpSpPr>
        <p:grpSpPr>
          <a:xfrm flipV="1">
            <a:off x="3482374" y="622396"/>
            <a:ext cx="5222115" cy="45719"/>
            <a:chOff x="7180289" y="-1292085"/>
            <a:chExt cx="5456416" cy="2577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E7CF1E-84E2-4382-9722-2EF67416EDA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9EAC05-87D5-4672-B7C7-0053CB9BD34C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43C8A1-A1D3-4560-8B8D-47EA6D415533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7506C6-75D8-4956-8168-F301C1497CC8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FD3D2D98-9A3C-4943-A1B0-D4F6A7422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80051" y="3401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5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A911-7F39-4546-8182-C3C27B09B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36" y="859529"/>
            <a:ext cx="8201891" cy="586993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13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A7F249-D56A-4BC1-BBD9-0EFFCA010B22}"/>
              </a:ext>
            </a:extLst>
          </p:cNvPr>
          <p:cNvSpPr txBox="1"/>
          <p:nvPr/>
        </p:nvSpPr>
        <p:spPr>
          <a:xfrm>
            <a:off x="3482374" y="-43487"/>
            <a:ext cx="522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Tableau Dashboard 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CB5309-88DD-4D9D-8AE9-5B2F0E7383CE}"/>
              </a:ext>
            </a:extLst>
          </p:cNvPr>
          <p:cNvGrpSpPr/>
          <p:nvPr/>
        </p:nvGrpSpPr>
        <p:grpSpPr>
          <a:xfrm flipV="1">
            <a:off x="3482374" y="622396"/>
            <a:ext cx="5222115" cy="45719"/>
            <a:chOff x="7180289" y="-1292085"/>
            <a:chExt cx="5456416" cy="2577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317BB14-CB61-4C76-A560-593FCCE3BEC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7DD4B5F-6C6E-4EA5-963E-40FE800548BA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AD3681-2991-4C87-94CD-2760B7627E18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4899F9-C177-4DFC-B01D-71F00BE21B57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00B35444-4A4A-4F76-BB4B-A5F3E07E5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86759" y="2499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9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022345F-5B6D-46A3-823F-496D2DD38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750694"/>
            <a:ext cx="8825345" cy="590406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14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421541-9BF9-45B9-BB81-4B1F7A9AD03E}"/>
              </a:ext>
            </a:extLst>
          </p:cNvPr>
          <p:cNvSpPr txBox="1"/>
          <p:nvPr/>
        </p:nvSpPr>
        <p:spPr>
          <a:xfrm>
            <a:off x="3482374" y="-43487"/>
            <a:ext cx="522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Tableau Dashboard 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C60175-2F23-4CEF-BB19-FD5259286275}"/>
              </a:ext>
            </a:extLst>
          </p:cNvPr>
          <p:cNvGrpSpPr/>
          <p:nvPr/>
        </p:nvGrpSpPr>
        <p:grpSpPr>
          <a:xfrm flipV="1">
            <a:off x="3482374" y="622396"/>
            <a:ext cx="5222115" cy="45719"/>
            <a:chOff x="7180289" y="-1292085"/>
            <a:chExt cx="5456416" cy="2577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7F18C0-61FC-447A-96BF-26EE0363D2F0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C3AECD-2924-483E-A826-7738E243DD49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AE8173-A162-421D-BCEB-776C81CF2490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9ED44C-B7B0-412B-BF5E-984CE1E8F849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14">
            <a:hlinkClick r:id="" action="ppaction://media"/>
            <a:extLst>
              <a:ext uri="{FF2B5EF4-FFF2-40B4-BE49-F238E27FC236}">
                <a16:creationId xmlns:a16="http://schemas.microsoft.com/office/drawing/2014/main" id="{E5F80C66-5359-4604-8497-C079518CE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0643" y="3104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5D49047-D82F-4472-8F6C-E21FB5134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3" y="751926"/>
            <a:ext cx="9727898" cy="586018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15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1BFD968-C2BD-45C6-A42B-79FE3031B83A}"/>
              </a:ext>
            </a:extLst>
          </p:cNvPr>
          <p:cNvSpPr txBox="1"/>
          <p:nvPr/>
        </p:nvSpPr>
        <p:spPr>
          <a:xfrm>
            <a:off x="3482374" y="-43487"/>
            <a:ext cx="522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Tableau Dashboard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2135F4-6F6C-46F4-96EA-E434C22B9855}"/>
              </a:ext>
            </a:extLst>
          </p:cNvPr>
          <p:cNvGrpSpPr/>
          <p:nvPr/>
        </p:nvGrpSpPr>
        <p:grpSpPr>
          <a:xfrm flipV="1">
            <a:off x="3482374" y="622396"/>
            <a:ext cx="5222115" cy="45719"/>
            <a:chOff x="7180289" y="-1292085"/>
            <a:chExt cx="5456416" cy="2577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533FAC-719D-43A4-83F1-D32390D1B5D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EE72B2-78EF-4E5B-9635-80875E7CD41B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1889CC-AA2F-481A-AFD6-934AE31F2428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128A36-455B-47D2-9FC8-DB9D30BEFB69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164E5EBF-FFBD-4CB7-8FF3-60ADE2410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5419" y="3104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16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1BFD968-C2BD-45C6-A42B-79FE3031B83A}"/>
              </a:ext>
            </a:extLst>
          </p:cNvPr>
          <p:cNvSpPr txBox="1"/>
          <p:nvPr/>
        </p:nvSpPr>
        <p:spPr>
          <a:xfrm>
            <a:off x="4552656" y="-62891"/>
            <a:ext cx="2752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Conclusion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2135F4-6F6C-46F4-96EA-E434C22B9855}"/>
              </a:ext>
            </a:extLst>
          </p:cNvPr>
          <p:cNvGrpSpPr/>
          <p:nvPr/>
        </p:nvGrpSpPr>
        <p:grpSpPr>
          <a:xfrm flipV="1">
            <a:off x="4552656" y="622394"/>
            <a:ext cx="2752171" cy="45719"/>
            <a:chOff x="7180289" y="-1292085"/>
            <a:chExt cx="5456416" cy="2577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533FAC-719D-43A4-83F1-D32390D1B5D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EE72B2-78EF-4E5B-9635-80875E7CD41B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1889CC-AA2F-481A-AFD6-934AE31F2428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128A36-455B-47D2-9FC8-DB9D30BEFB69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359928-4DF6-4EED-9E19-3F94159DE775}"/>
              </a:ext>
            </a:extLst>
          </p:cNvPr>
          <p:cNvSpPr txBox="1"/>
          <p:nvPr/>
        </p:nvSpPr>
        <p:spPr>
          <a:xfrm>
            <a:off x="1211572" y="1305341"/>
            <a:ext cx="976372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Increase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the Water and Pesticides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resources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for Saplings and small plants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Utmost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care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needs to be taken for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Manhattan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provide with right staff for improvements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Health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checkup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proper care should be implemented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NYC must allocate necessary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funds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raise money from the NGO’s, Volunteers, and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Organizations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The City representatives must take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precautions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by implementing proper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policies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procedures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Increase the number of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Green Initiative Campaigns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throughout the city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Remove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unwanted trees and support for continuous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maintenance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</a:t>
            </a:r>
          </a:p>
        </p:txBody>
      </p:sp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7445D9AA-5942-465E-A35A-075C9ECC23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5419" y="2148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2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rgbClr r="0" g="0" b="0"/>
            </a:gs>
            <a:gs pos="0">
              <a:schemeClr val="bg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5CD5A8-3749-47D2-B380-B0DCB42C37DE}"/>
              </a:ext>
            </a:extLst>
          </p:cNvPr>
          <p:cNvSpPr txBox="1"/>
          <p:nvPr/>
        </p:nvSpPr>
        <p:spPr>
          <a:xfrm>
            <a:off x="4349860" y="97205"/>
            <a:ext cx="3227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4038F26-4F7A-4E47-8475-AF6EF1590F09}"/>
              </a:ext>
            </a:extLst>
          </p:cNvPr>
          <p:cNvSpPr/>
          <p:nvPr/>
        </p:nvSpPr>
        <p:spPr>
          <a:xfrm>
            <a:off x="2418584" y="6312535"/>
            <a:ext cx="5403367" cy="562398"/>
          </a:xfrm>
          <a:custGeom>
            <a:avLst/>
            <a:gdLst>
              <a:gd name="connsiteX0" fmla="*/ 5316965 w 5409089"/>
              <a:gd name="connsiteY0" fmla="*/ 575745 h 637702"/>
              <a:gd name="connsiteX1" fmla="*/ 3149499 w 5409089"/>
              <a:gd name="connsiteY1" fmla="*/ 12 h 637702"/>
              <a:gd name="connsiteX2" fmla="*/ 33765 w 5409089"/>
              <a:gd name="connsiteY2" fmla="*/ 558812 h 637702"/>
              <a:gd name="connsiteX3" fmla="*/ 5316965 w 5409089"/>
              <a:gd name="connsiteY3" fmla="*/ 575745 h 637702"/>
              <a:gd name="connsiteX0-1" fmla="*/ 5316965 w 5409089"/>
              <a:gd name="connsiteY0-2" fmla="*/ 575745 h 613103"/>
              <a:gd name="connsiteX1-3" fmla="*/ 3149499 w 5409089"/>
              <a:gd name="connsiteY1-4" fmla="*/ 12 h 613103"/>
              <a:gd name="connsiteX2-5" fmla="*/ 33765 w 5409089"/>
              <a:gd name="connsiteY2-6" fmla="*/ 558812 h 613103"/>
              <a:gd name="connsiteX3-7" fmla="*/ 5316965 w 5409089"/>
              <a:gd name="connsiteY3-8" fmla="*/ 575745 h 613103"/>
              <a:gd name="connsiteX0-9" fmla="*/ 5316965 w 5409089"/>
              <a:gd name="connsiteY0-10" fmla="*/ 575745 h 575745"/>
              <a:gd name="connsiteX1-11" fmla="*/ 3149499 w 5409089"/>
              <a:gd name="connsiteY1-12" fmla="*/ 12 h 575745"/>
              <a:gd name="connsiteX2-13" fmla="*/ 33765 w 5409089"/>
              <a:gd name="connsiteY2-14" fmla="*/ 558812 h 575745"/>
              <a:gd name="connsiteX3-15" fmla="*/ 5316965 w 5409089"/>
              <a:gd name="connsiteY3-16" fmla="*/ 575745 h 575745"/>
              <a:gd name="connsiteX0-17" fmla="*/ 5316965 w 5409089"/>
              <a:gd name="connsiteY0-18" fmla="*/ 575745 h 575745"/>
              <a:gd name="connsiteX1-19" fmla="*/ 3149499 w 5409089"/>
              <a:gd name="connsiteY1-20" fmla="*/ 12 h 575745"/>
              <a:gd name="connsiteX2-21" fmla="*/ 33765 w 5409089"/>
              <a:gd name="connsiteY2-22" fmla="*/ 558812 h 575745"/>
              <a:gd name="connsiteX3-23" fmla="*/ 5316965 w 5409089"/>
              <a:gd name="connsiteY3-24" fmla="*/ 575745 h 575745"/>
              <a:gd name="connsiteX0-25" fmla="*/ 5319948 w 5403367"/>
              <a:gd name="connsiteY0-26" fmla="*/ 562398 h 562398"/>
              <a:gd name="connsiteX1-27" fmla="*/ 2918877 w 5403367"/>
              <a:gd name="connsiteY1-28" fmla="*/ 14 h 562398"/>
              <a:gd name="connsiteX2-29" fmla="*/ 36748 w 5403367"/>
              <a:gd name="connsiteY2-30" fmla="*/ 545465 h 562398"/>
              <a:gd name="connsiteX3-31" fmla="*/ 5319948 w 5403367"/>
              <a:gd name="connsiteY3-32" fmla="*/ 562398 h 562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403367" h="562398">
                <a:moveTo>
                  <a:pt x="5319948" y="562398"/>
                </a:moveTo>
                <a:cubicBezTo>
                  <a:pt x="5839237" y="469265"/>
                  <a:pt x="3799410" y="2836"/>
                  <a:pt x="2918877" y="14"/>
                </a:cubicBezTo>
                <a:cubicBezTo>
                  <a:pt x="2038344" y="-2808"/>
                  <a:pt x="-321674" y="452332"/>
                  <a:pt x="36748" y="545465"/>
                </a:cubicBezTo>
                <a:lnTo>
                  <a:pt x="5319948" y="562398"/>
                </a:lnTo>
                <a:close/>
              </a:path>
            </a:pathLst>
          </a:custGeom>
          <a:solidFill>
            <a:srgbClr val="CDF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A55160-41A6-42BD-B8FA-363B758F37D5}"/>
              </a:ext>
            </a:extLst>
          </p:cNvPr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BF90EA-1436-45A4-BA41-0B245BE53A88}"/>
                </a:ext>
              </a:extLst>
            </p:cNvPr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3D01F27-31D8-49F1-A186-85AE1C37284F}"/>
                  </a:ext>
                </a:extLst>
              </p:cNvPr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193F2C-609A-4A60-88EC-808EC8670393}"/>
                  </a:ext>
                </a:extLst>
              </p:cNvPr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CBB1F4-2EB0-4A9D-B604-7BE1C298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6BE555B5-2AC2-4844-B0C2-949E6F6E5CB8}"/>
                </a:ext>
              </a:extLst>
            </p:cNvPr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A84DFF-68E6-4BCF-8FDE-0B52000BABD0}"/>
                </a:ext>
              </a:extLst>
            </p:cNvPr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02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DB183D-FBB5-4518-80AB-72F640C84263}"/>
                </a:ext>
              </a:extLst>
            </p:cNvPr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F5EA08C-BD49-466D-9BD1-FD80EB6247B0}"/>
                  </a:ext>
                </a:extLst>
              </p:cNvPr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BE04806-B89E-460F-A334-235D163E418F}"/>
                  </a:ext>
                </a:extLst>
              </p:cNvPr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382126D-CBEA-4567-953C-65B7E7EB4E24}"/>
              </a:ext>
            </a:extLst>
          </p:cNvPr>
          <p:cNvGrpSpPr/>
          <p:nvPr/>
        </p:nvGrpSpPr>
        <p:grpSpPr>
          <a:xfrm flipV="1">
            <a:off x="4252875" y="814113"/>
            <a:ext cx="3482008" cy="45719"/>
            <a:chOff x="7180289" y="-1292085"/>
            <a:chExt cx="5456416" cy="25776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3172E3-8A5D-4927-9E35-B92DA3A2A09A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6BB837-F190-46A1-B2F0-555D1D1713E7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979FF69-1B90-4ADA-A0BD-FE9768FCDDE2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02649EF-2CFF-4AE2-9F70-79EFFCB64E7E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065392-2A5C-4807-8B68-1EF5F14CC4FC}"/>
              </a:ext>
            </a:extLst>
          </p:cNvPr>
          <p:cNvSpPr txBox="1"/>
          <p:nvPr/>
        </p:nvSpPr>
        <p:spPr>
          <a:xfrm>
            <a:off x="1083893" y="1508871"/>
            <a:ext cx="100139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2015 NYC Street Tree Census Dataset has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683788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records with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45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attributes</a:t>
            </a:r>
          </a:p>
          <a:p>
            <a:pPr algn="just"/>
            <a:endParaRPr lang="en-US" sz="2000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Surveyed and collected by the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Volunteers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,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Staff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, and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Organizations</a:t>
            </a:r>
          </a:p>
          <a:p>
            <a:pPr algn="just"/>
            <a:endParaRPr lang="en-US" sz="2000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This dataset consists of information regarding the Street Trees and its attributes</a:t>
            </a:r>
          </a:p>
          <a:p>
            <a:pPr algn="just"/>
            <a:endParaRPr lang="en-US" sz="2000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We will be using a couple of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correlations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among various attributes to address the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Business Problems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and improve the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Green Ecosystem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in the city accordingly</a:t>
            </a:r>
          </a:p>
          <a:p>
            <a:pPr algn="just"/>
            <a:endParaRPr lang="en-US" sz="2000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In this, every Tree is a single Data point and each Tree is necessary to play a vital role for Dashboarding and Analysis</a:t>
            </a:r>
          </a:p>
          <a:p>
            <a:pPr algn="just"/>
            <a:endParaRPr lang="en-US" sz="2000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We have built an Interactive Dashboard using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Tableau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and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R Shiny</a:t>
            </a:r>
            <a:endParaRPr lang="en-IN" sz="2000" b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23" name="Audio Recording Feb 22, 2021 at 12:48:00 PM" descr="Audio Recording Feb 22, 2021 at 12:48:00 PM">
            <a:hlinkClick r:id="" action="ppaction://media"/>
            <a:extLst>
              <a:ext uri="{FF2B5EF4-FFF2-40B4-BE49-F238E27FC236}">
                <a16:creationId xmlns:a16="http://schemas.microsoft.com/office/drawing/2014/main" id="{BB17044B-C683-4644-B578-FCF71B8AA1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0328" y="12853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6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6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64874" y="33856"/>
            <a:ext cx="5400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rebuchet MS" panose="020B0603020202020204" pitchFamily="34" charset="0"/>
                <a:ea typeface="Open Sans" charset="0"/>
                <a:cs typeface="Times New Roman" panose="02020603050405020304" pitchFamily="18" charset="0"/>
              </a:rPr>
              <a:t>Tree Health Overview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22" name="Group 21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9" name="Oval 28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24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03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27" name="Oval 26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 flipV="1">
            <a:off x="2964874" y="726109"/>
            <a:ext cx="5532012" cy="45719"/>
            <a:chOff x="7180289" y="-1292085"/>
            <a:chExt cx="5456416" cy="257764"/>
          </a:xfrm>
        </p:grpSpPr>
        <p:sp>
          <p:nvSpPr>
            <p:cNvPr id="32" name="Rectangle 31"/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745475" y="1499210"/>
            <a:ext cx="61520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Y-Axis indicates the Count of tree health status. X-Axis represents the condition as Null, Fair, Good and Poor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In an overview,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79.4%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of trees were rated to be in Good condition,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14.5%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were counted to be Fair,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4.2%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as poor and the remaining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2.1%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was counted as Null or dead trees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More than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500K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health have been recorded as Good.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30K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as Null,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95K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as Fair, and 25k as Poor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After some analysis, we see that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Bronx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the highest recorded trees that are in Good condition followed by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Queens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Staten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D10D0-9238-473C-AEDE-965FEEF6D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08" y="1370871"/>
            <a:ext cx="3384604" cy="4104972"/>
          </a:xfrm>
          <a:prstGeom prst="rect">
            <a:avLst/>
          </a:prstGeom>
        </p:spPr>
      </p:pic>
      <p:pic>
        <p:nvPicPr>
          <p:cNvPr id="20" name="Audio Recording Feb 22, 2021 at 12:53:21 PM" descr="Audio Recording Feb 22, 2021 at 12:53:21 PM">
            <a:hlinkClick r:id="" action="ppaction://media"/>
            <a:extLst>
              <a:ext uri="{FF2B5EF4-FFF2-40B4-BE49-F238E27FC236}">
                <a16:creationId xmlns:a16="http://schemas.microsoft.com/office/drawing/2014/main" id="{889EB80C-FD24-4029-98CF-F2E92AA9E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81312" y="14552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8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58291" y="3163"/>
            <a:ext cx="7330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rebuchet MS" panose="020B0603020202020204" pitchFamily="34" charset="0"/>
                <a:ea typeface="Open Sans" charset="0"/>
                <a:cs typeface="Times New Roman" panose="02020603050405020304" pitchFamily="18" charset="0"/>
              </a:rPr>
              <a:t>Records Created by User Type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119745" y="763411"/>
            <a:ext cx="7613073" cy="45719"/>
            <a:chOff x="7180289" y="-1292085"/>
            <a:chExt cx="5456416" cy="257764"/>
          </a:xfrm>
        </p:grpSpPr>
        <p:sp>
          <p:nvSpPr>
            <p:cNvPr id="11" name="Rectangle 10"/>
            <p:cNvSpPr/>
            <p:nvPr/>
          </p:nvSpPr>
          <p:spPr>
            <a:xfrm>
              <a:off x="7180289" y="-1289156"/>
              <a:ext cx="1364104" cy="254835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6" name="Group 15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3" name="Oval 22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8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04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21" name="Oval 20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5E982B8-B674-49CF-BEA2-BF8D72C8C0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320385" y="1154052"/>
            <a:ext cx="5650924" cy="4894226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BD81F-E402-4E62-86EB-303D032133CC}"/>
              </a:ext>
            </a:extLst>
          </p:cNvPr>
          <p:cNvSpPr/>
          <p:nvPr/>
        </p:nvSpPr>
        <p:spPr>
          <a:xfrm>
            <a:off x="6220693" y="1086023"/>
            <a:ext cx="529243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Data collected by NYC Parks staff, Trees Count Staff and Volunteers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20K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has been created by all the user types in April 2015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Highest count is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120K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in the month of October 2015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Lowest count is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4K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in April 2016 and October 2016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Sudden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decrease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in tree count was recorded in December 2015 and January 2016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Great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increase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in the trees count which were recorded in between the months of August and December 2015</a:t>
            </a:r>
          </a:p>
        </p:txBody>
      </p:sp>
      <p:pic>
        <p:nvPicPr>
          <p:cNvPr id="25" name="Audio Recording Feb 22, 2021 at 9:24:31 PM" descr="Audio Recording Feb 22, 2021 at 9:24:31 PM">
            <a:hlinkClick r:id="" action="ppaction://media"/>
            <a:extLst>
              <a:ext uri="{FF2B5EF4-FFF2-40B4-BE49-F238E27FC236}">
                <a16:creationId xmlns:a16="http://schemas.microsoft.com/office/drawing/2014/main" id="{9AEFB3AA-BD7A-4A92-9D9F-18DC16D1A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4910" y="9038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1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92582" y="97461"/>
            <a:ext cx="563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rebuchet MS" panose="020B0603020202020204" pitchFamily="34" charset="0"/>
              </a:rPr>
              <a:t>Citywide Top 5 Species</a:t>
            </a:r>
            <a:endParaRPr lang="en-US" sz="1400" b="1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418584" y="6312535"/>
            <a:ext cx="5403367" cy="562398"/>
          </a:xfrm>
          <a:custGeom>
            <a:avLst/>
            <a:gdLst>
              <a:gd name="connsiteX0" fmla="*/ 5316965 w 5409089"/>
              <a:gd name="connsiteY0" fmla="*/ 575745 h 637702"/>
              <a:gd name="connsiteX1" fmla="*/ 3149499 w 5409089"/>
              <a:gd name="connsiteY1" fmla="*/ 12 h 637702"/>
              <a:gd name="connsiteX2" fmla="*/ 33765 w 5409089"/>
              <a:gd name="connsiteY2" fmla="*/ 558812 h 637702"/>
              <a:gd name="connsiteX3" fmla="*/ 5316965 w 5409089"/>
              <a:gd name="connsiteY3" fmla="*/ 575745 h 637702"/>
              <a:gd name="connsiteX0-1" fmla="*/ 5316965 w 5409089"/>
              <a:gd name="connsiteY0-2" fmla="*/ 575745 h 613103"/>
              <a:gd name="connsiteX1-3" fmla="*/ 3149499 w 5409089"/>
              <a:gd name="connsiteY1-4" fmla="*/ 12 h 613103"/>
              <a:gd name="connsiteX2-5" fmla="*/ 33765 w 5409089"/>
              <a:gd name="connsiteY2-6" fmla="*/ 558812 h 613103"/>
              <a:gd name="connsiteX3-7" fmla="*/ 5316965 w 5409089"/>
              <a:gd name="connsiteY3-8" fmla="*/ 575745 h 613103"/>
              <a:gd name="connsiteX0-9" fmla="*/ 5316965 w 5409089"/>
              <a:gd name="connsiteY0-10" fmla="*/ 575745 h 575745"/>
              <a:gd name="connsiteX1-11" fmla="*/ 3149499 w 5409089"/>
              <a:gd name="connsiteY1-12" fmla="*/ 12 h 575745"/>
              <a:gd name="connsiteX2-13" fmla="*/ 33765 w 5409089"/>
              <a:gd name="connsiteY2-14" fmla="*/ 558812 h 575745"/>
              <a:gd name="connsiteX3-15" fmla="*/ 5316965 w 5409089"/>
              <a:gd name="connsiteY3-16" fmla="*/ 575745 h 575745"/>
              <a:gd name="connsiteX0-17" fmla="*/ 5316965 w 5409089"/>
              <a:gd name="connsiteY0-18" fmla="*/ 575745 h 575745"/>
              <a:gd name="connsiteX1-19" fmla="*/ 3149499 w 5409089"/>
              <a:gd name="connsiteY1-20" fmla="*/ 12 h 575745"/>
              <a:gd name="connsiteX2-21" fmla="*/ 33765 w 5409089"/>
              <a:gd name="connsiteY2-22" fmla="*/ 558812 h 575745"/>
              <a:gd name="connsiteX3-23" fmla="*/ 5316965 w 5409089"/>
              <a:gd name="connsiteY3-24" fmla="*/ 575745 h 575745"/>
              <a:gd name="connsiteX0-25" fmla="*/ 5319948 w 5403367"/>
              <a:gd name="connsiteY0-26" fmla="*/ 562398 h 562398"/>
              <a:gd name="connsiteX1-27" fmla="*/ 2918877 w 5403367"/>
              <a:gd name="connsiteY1-28" fmla="*/ 14 h 562398"/>
              <a:gd name="connsiteX2-29" fmla="*/ 36748 w 5403367"/>
              <a:gd name="connsiteY2-30" fmla="*/ 545465 h 562398"/>
              <a:gd name="connsiteX3-31" fmla="*/ 5319948 w 5403367"/>
              <a:gd name="connsiteY3-32" fmla="*/ 562398 h 562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403367" h="562398">
                <a:moveTo>
                  <a:pt x="5319948" y="562398"/>
                </a:moveTo>
                <a:cubicBezTo>
                  <a:pt x="5839237" y="469265"/>
                  <a:pt x="3799410" y="2836"/>
                  <a:pt x="2918877" y="14"/>
                </a:cubicBezTo>
                <a:cubicBezTo>
                  <a:pt x="2038344" y="-2808"/>
                  <a:pt x="-321674" y="452332"/>
                  <a:pt x="36748" y="545465"/>
                </a:cubicBezTo>
                <a:lnTo>
                  <a:pt x="5319948" y="562398"/>
                </a:lnTo>
                <a:close/>
              </a:path>
            </a:pathLst>
          </a:custGeom>
          <a:solidFill>
            <a:srgbClr val="CDF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6647122" y="6032352"/>
            <a:ext cx="5558342" cy="675394"/>
          </a:xfrm>
          <a:custGeom>
            <a:avLst/>
            <a:gdLst>
              <a:gd name="connsiteX0" fmla="*/ 5765568 w 6343241"/>
              <a:gd name="connsiteY0" fmla="*/ 107510 h 1480156"/>
              <a:gd name="connsiteX1" fmla="*/ 2495426 w 6343241"/>
              <a:gd name="connsiteY1" fmla="*/ 200500 h 1480156"/>
              <a:gd name="connsiteX2" fmla="*/ 93188 w 6343241"/>
              <a:gd name="connsiteY2" fmla="*/ 1331876 h 1480156"/>
              <a:gd name="connsiteX3" fmla="*/ 5781066 w 6343241"/>
              <a:gd name="connsiteY3" fmla="*/ 1331876 h 1480156"/>
              <a:gd name="connsiteX4" fmla="*/ 5765568 w 6343241"/>
              <a:gd name="connsiteY4" fmla="*/ 107510 h 1480156"/>
              <a:gd name="connsiteX0-1" fmla="*/ 5765568 w 6195359"/>
              <a:gd name="connsiteY0-2" fmla="*/ 107510 h 1480156"/>
              <a:gd name="connsiteX1-3" fmla="*/ 2495426 w 6195359"/>
              <a:gd name="connsiteY1-4" fmla="*/ 200500 h 1480156"/>
              <a:gd name="connsiteX2-5" fmla="*/ 93188 w 6195359"/>
              <a:gd name="connsiteY2-6" fmla="*/ 1331876 h 1480156"/>
              <a:gd name="connsiteX3-7" fmla="*/ 5781066 w 6195359"/>
              <a:gd name="connsiteY3-8" fmla="*/ 1331876 h 1480156"/>
              <a:gd name="connsiteX4-9" fmla="*/ 5765568 w 6195359"/>
              <a:gd name="connsiteY4-10" fmla="*/ 107510 h 1480156"/>
              <a:gd name="connsiteX0-11" fmla="*/ 5765568 w 5781066"/>
              <a:gd name="connsiteY0-12" fmla="*/ 107510 h 1480156"/>
              <a:gd name="connsiteX1-13" fmla="*/ 2495426 w 5781066"/>
              <a:gd name="connsiteY1-14" fmla="*/ 200500 h 1480156"/>
              <a:gd name="connsiteX2-15" fmla="*/ 93188 w 5781066"/>
              <a:gd name="connsiteY2-16" fmla="*/ 1331876 h 1480156"/>
              <a:gd name="connsiteX3-17" fmla="*/ 5781066 w 5781066"/>
              <a:gd name="connsiteY3-18" fmla="*/ 1331876 h 1480156"/>
              <a:gd name="connsiteX4-19" fmla="*/ 5765568 w 5781066"/>
              <a:gd name="connsiteY4-20" fmla="*/ 107510 h 1480156"/>
              <a:gd name="connsiteX0-21" fmla="*/ 5550044 w 5565542"/>
              <a:gd name="connsiteY0-22" fmla="*/ 100643 h 1419838"/>
              <a:gd name="connsiteX1-23" fmla="*/ 2279902 w 5565542"/>
              <a:gd name="connsiteY1-24" fmla="*/ 193633 h 1419838"/>
              <a:gd name="connsiteX2-25" fmla="*/ 100864 w 5565542"/>
              <a:gd name="connsiteY2-26" fmla="*/ 1174732 h 1419838"/>
              <a:gd name="connsiteX3-27" fmla="*/ 5565542 w 5565542"/>
              <a:gd name="connsiteY3-28" fmla="*/ 1325009 h 1419838"/>
              <a:gd name="connsiteX4-29" fmla="*/ 5550044 w 5565542"/>
              <a:gd name="connsiteY4-30" fmla="*/ 100643 h 1419838"/>
              <a:gd name="connsiteX0-31" fmla="*/ 5550044 w 5565542"/>
              <a:gd name="connsiteY0-32" fmla="*/ 100643 h 1389471"/>
              <a:gd name="connsiteX1-33" fmla="*/ 2279902 w 5565542"/>
              <a:gd name="connsiteY1-34" fmla="*/ 193633 h 1389471"/>
              <a:gd name="connsiteX2-35" fmla="*/ 100864 w 5565542"/>
              <a:gd name="connsiteY2-36" fmla="*/ 1174732 h 1389471"/>
              <a:gd name="connsiteX3-37" fmla="*/ 5565542 w 5565542"/>
              <a:gd name="connsiteY3-38" fmla="*/ 1325009 h 1389471"/>
              <a:gd name="connsiteX4-39" fmla="*/ 5550044 w 5565542"/>
              <a:gd name="connsiteY4-40" fmla="*/ 100643 h 1389471"/>
              <a:gd name="connsiteX0-41" fmla="*/ 5550044 w 5558342"/>
              <a:gd name="connsiteY0-42" fmla="*/ 100643 h 1266734"/>
              <a:gd name="connsiteX1-43" fmla="*/ 2279902 w 5558342"/>
              <a:gd name="connsiteY1-44" fmla="*/ 193633 h 1266734"/>
              <a:gd name="connsiteX2-45" fmla="*/ 100864 w 5558342"/>
              <a:gd name="connsiteY2-46" fmla="*/ 1174732 h 1266734"/>
              <a:gd name="connsiteX3-47" fmla="*/ 5558342 w 5558342"/>
              <a:gd name="connsiteY3-48" fmla="*/ 1174732 h 1266734"/>
              <a:gd name="connsiteX4-49" fmla="*/ 5550044 w 5558342"/>
              <a:gd name="connsiteY4-50" fmla="*/ 100643 h 1266734"/>
              <a:gd name="connsiteX0-51" fmla="*/ 5550044 w 5558342"/>
              <a:gd name="connsiteY0-52" fmla="*/ 100643 h 1174732"/>
              <a:gd name="connsiteX1-53" fmla="*/ 2279902 w 5558342"/>
              <a:gd name="connsiteY1-54" fmla="*/ 193633 h 1174732"/>
              <a:gd name="connsiteX2-55" fmla="*/ 100864 w 5558342"/>
              <a:gd name="connsiteY2-56" fmla="*/ 1174732 h 1174732"/>
              <a:gd name="connsiteX3-57" fmla="*/ 5558342 w 5558342"/>
              <a:gd name="connsiteY3-58" fmla="*/ 1174732 h 1174732"/>
              <a:gd name="connsiteX4-59" fmla="*/ 5550044 w 5558342"/>
              <a:gd name="connsiteY4-60" fmla="*/ 100643 h 11747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58342" h="1174732">
                <a:moveTo>
                  <a:pt x="5550044" y="100643"/>
                </a:moveTo>
                <a:cubicBezTo>
                  <a:pt x="5002437" y="-87920"/>
                  <a:pt x="3188099" y="14618"/>
                  <a:pt x="2279902" y="193633"/>
                </a:cubicBezTo>
                <a:cubicBezTo>
                  <a:pt x="1371705" y="372648"/>
                  <a:pt x="-446743" y="986169"/>
                  <a:pt x="100864" y="1174732"/>
                </a:cubicBezTo>
                <a:lnTo>
                  <a:pt x="5558342" y="1174732"/>
                </a:lnTo>
                <a:cubicBezTo>
                  <a:pt x="5543556" y="767718"/>
                  <a:pt x="5546589" y="426132"/>
                  <a:pt x="5550044" y="10064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5" name="Group 1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2" name="Oval 2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05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20" name="Oval 1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992582" y="850997"/>
            <a:ext cx="5701143" cy="52431"/>
            <a:chOff x="7180289" y="-1292085"/>
            <a:chExt cx="5456416" cy="257764"/>
          </a:xfrm>
        </p:grpSpPr>
        <p:sp>
          <p:nvSpPr>
            <p:cNvPr id="25" name="Rectangle 24"/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CD475F3-E2B0-4CD0-8FC4-17A75AC1C506}"/>
              </a:ext>
            </a:extLst>
          </p:cNvPr>
          <p:cNvSpPr/>
          <p:nvPr/>
        </p:nvSpPr>
        <p:spPr>
          <a:xfrm>
            <a:off x="451860" y="1275816"/>
            <a:ext cx="46159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Almost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132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varieties of Species of the street trees across citywide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The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Top 5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species include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London Planetree, honey locust, </a:t>
            </a:r>
            <a:r>
              <a:rPr lang="en-US" b="1" dirty="0" err="1">
                <a:solidFill>
                  <a:schemeClr val="tx2"/>
                </a:solidFill>
                <a:latin typeface="Trebuchet MS" panose="020B0603020202020204" pitchFamily="34" charset="0"/>
              </a:rPr>
              <a:t>Callery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 pear, Pin oak 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and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 Norway maple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The London Planetree species was the most prominent one during the years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1995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2005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census as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B041D-AAD7-4907-9292-FF0E3B2FC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35" y="983925"/>
            <a:ext cx="6630614" cy="4779565"/>
          </a:xfrm>
          <a:prstGeom prst="rect">
            <a:avLst/>
          </a:prstGeom>
        </p:spPr>
      </p:pic>
      <p:pic>
        <p:nvPicPr>
          <p:cNvPr id="29" name="Audio Recording Feb 22, 2021 at 9:34:41 PM" descr="Audio Recording Feb 22, 2021 at 9:34:41 PM">
            <a:hlinkClick r:id="" action="ppaction://media"/>
            <a:extLst>
              <a:ext uri="{FF2B5EF4-FFF2-40B4-BE49-F238E27FC236}">
                <a16:creationId xmlns:a16="http://schemas.microsoft.com/office/drawing/2014/main" id="{3E524A47-5E97-498F-87A4-834FBB10B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80549" y="16819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184B58-49D4-4980-AD03-711DEB25D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02" y="3382621"/>
            <a:ext cx="9078592" cy="2934109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418584" y="6312535"/>
            <a:ext cx="5403367" cy="562398"/>
          </a:xfrm>
          <a:custGeom>
            <a:avLst/>
            <a:gdLst>
              <a:gd name="connsiteX0" fmla="*/ 5316965 w 5409089"/>
              <a:gd name="connsiteY0" fmla="*/ 575745 h 637702"/>
              <a:gd name="connsiteX1" fmla="*/ 3149499 w 5409089"/>
              <a:gd name="connsiteY1" fmla="*/ 12 h 637702"/>
              <a:gd name="connsiteX2" fmla="*/ 33765 w 5409089"/>
              <a:gd name="connsiteY2" fmla="*/ 558812 h 637702"/>
              <a:gd name="connsiteX3" fmla="*/ 5316965 w 5409089"/>
              <a:gd name="connsiteY3" fmla="*/ 575745 h 637702"/>
              <a:gd name="connsiteX0-1" fmla="*/ 5316965 w 5409089"/>
              <a:gd name="connsiteY0-2" fmla="*/ 575745 h 613103"/>
              <a:gd name="connsiteX1-3" fmla="*/ 3149499 w 5409089"/>
              <a:gd name="connsiteY1-4" fmla="*/ 12 h 613103"/>
              <a:gd name="connsiteX2-5" fmla="*/ 33765 w 5409089"/>
              <a:gd name="connsiteY2-6" fmla="*/ 558812 h 613103"/>
              <a:gd name="connsiteX3-7" fmla="*/ 5316965 w 5409089"/>
              <a:gd name="connsiteY3-8" fmla="*/ 575745 h 613103"/>
              <a:gd name="connsiteX0-9" fmla="*/ 5316965 w 5409089"/>
              <a:gd name="connsiteY0-10" fmla="*/ 575745 h 575745"/>
              <a:gd name="connsiteX1-11" fmla="*/ 3149499 w 5409089"/>
              <a:gd name="connsiteY1-12" fmla="*/ 12 h 575745"/>
              <a:gd name="connsiteX2-13" fmla="*/ 33765 w 5409089"/>
              <a:gd name="connsiteY2-14" fmla="*/ 558812 h 575745"/>
              <a:gd name="connsiteX3-15" fmla="*/ 5316965 w 5409089"/>
              <a:gd name="connsiteY3-16" fmla="*/ 575745 h 575745"/>
              <a:gd name="connsiteX0-17" fmla="*/ 5316965 w 5409089"/>
              <a:gd name="connsiteY0-18" fmla="*/ 575745 h 575745"/>
              <a:gd name="connsiteX1-19" fmla="*/ 3149499 w 5409089"/>
              <a:gd name="connsiteY1-20" fmla="*/ 12 h 575745"/>
              <a:gd name="connsiteX2-21" fmla="*/ 33765 w 5409089"/>
              <a:gd name="connsiteY2-22" fmla="*/ 558812 h 575745"/>
              <a:gd name="connsiteX3-23" fmla="*/ 5316965 w 5409089"/>
              <a:gd name="connsiteY3-24" fmla="*/ 575745 h 575745"/>
              <a:gd name="connsiteX0-25" fmla="*/ 5319948 w 5403367"/>
              <a:gd name="connsiteY0-26" fmla="*/ 562398 h 562398"/>
              <a:gd name="connsiteX1-27" fmla="*/ 2918877 w 5403367"/>
              <a:gd name="connsiteY1-28" fmla="*/ 14 h 562398"/>
              <a:gd name="connsiteX2-29" fmla="*/ 36748 w 5403367"/>
              <a:gd name="connsiteY2-30" fmla="*/ 545465 h 562398"/>
              <a:gd name="connsiteX3-31" fmla="*/ 5319948 w 5403367"/>
              <a:gd name="connsiteY3-32" fmla="*/ 562398 h 562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403367" h="562398">
                <a:moveTo>
                  <a:pt x="5319948" y="562398"/>
                </a:moveTo>
                <a:cubicBezTo>
                  <a:pt x="5839237" y="469265"/>
                  <a:pt x="3799410" y="2836"/>
                  <a:pt x="2918877" y="14"/>
                </a:cubicBezTo>
                <a:cubicBezTo>
                  <a:pt x="2038344" y="-2808"/>
                  <a:pt x="-321674" y="452332"/>
                  <a:pt x="36748" y="545465"/>
                </a:cubicBezTo>
                <a:lnTo>
                  <a:pt x="5319948" y="562398"/>
                </a:lnTo>
                <a:close/>
              </a:path>
            </a:pathLst>
          </a:custGeom>
          <a:solidFill>
            <a:srgbClr val="CDF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6647122" y="6032352"/>
            <a:ext cx="5558342" cy="675394"/>
          </a:xfrm>
          <a:custGeom>
            <a:avLst/>
            <a:gdLst>
              <a:gd name="connsiteX0" fmla="*/ 5765568 w 6343241"/>
              <a:gd name="connsiteY0" fmla="*/ 107510 h 1480156"/>
              <a:gd name="connsiteX1" fmla="*/ 2495426 w 6343241"/>
              <a:gd name="connsiteY1" fmla="*/ 200500 h 1480156"/>
              <a:gd name="connsiteX2" fmla="*/ 93188 w 6343241"/>
              <a:gd name="connsiteY2" fmla="*/ 1331876 h 1480156"/>
              <a:gd name="connsiteX3" fmla="*/ 5781066 w 6343241"/>
              <a:gd name="connsiteY3" fmla="*/ 1331876 h 1480156"/>
              <a:gd name="connsiteX4" fmla="*/ 5765568 w 6343241"/>
              <a:gd name="connsiteY4" fmla="*/ 107510 h 1480156"/>
              <a:gd name="connsiteX0-1" fmla="*/ 5765568 w 6195359"/>
              <a:gd name="connsiteY0-2" fmla="*/ 107510 h 1480156"/>
              <a:gd name="connsiteX1-3" fmla="*/ 2495426 w 6195359"/>
              <a:gd name="connsiteY1-4" fmla="*/ 200500 h 1480156"/>
              <a:gd name="connsiteX2-5" fmla="*/ 93188 w 6195359"/>
              <a:gd name="connsiteY2-6" fmla="*/ 1331876 h 1480156"/>
              <a:gd name="connsiteX3-7" fmla="*/ 5781066 w 6195359"/>
              <a:gd name="connsiteY3-8" fmla="*/ 1331876 h 1480156"/>
              <a:gd name="connsiteX4-9" fmla="*/ 5765568 w 6195359"/>
              <a:gd name="connsiteY4-10" fmla="*/ 107510 h 1480156"/>
              <a:gd name="connsiteX0-11" fmla="*/ 5765568 w 5781066"/>
              <a:gd name="connsiteY0-12" fmla="*/ 107510 h 1480156"/>
              <a:gd name="connsiteX1-13" fmla="*/ 2495426 w 5781066"/>
              <a:gd name="connsiteY1-14" fmla="*/ 200500 h 1480156"/>
              <a:gd name="connsiteX2-15" fmla="*/ 93188 w 5781066"/>
              <a:gd name="connsiteY2-16" fmla="*/ 1331876 h 1480156"/>
              <a:gd name="connsiteX3-17" fmla="*/ 5781066 w 5781066"/>
              <a:gd name="connsiteY3-18" fmla="*/ 1331876 h 1480156"/>
              <a:gd name="connsiteX4-19" fmla="*/ 5765568 w 5781066"/>
              <a:gd name="connsiteY4-20" fmla="*/ 107510 h 1480156"/>
              <a:gd name="connsiteX0-21" fmla="*/ 5550044 w 5565542"/>
              <a:gd name="connsiteY0-22" fmla="*/ 100643 h 1419838"/>
              <a:gd name="connsiteX1-23" fmla="*/ 2279902 w 5565542"/>
              <a:gd name="connsiteY1-24" fmla="*/ 193633 h 1419838"/>
              <a:gd name="connsiteX2-25" fmla="*/ 100864 w 5565542"/>
              <a:gd name="connsiteY2-26" fmla="*/ 1174732 h 1419838"/>
              <a:gd name="connsiteX3-27" fmla="*/ 5565542 w 5565542"/>
              <a:gd name="connsiteY3-28" fmla="*/ 1325009 h 1419838"/>
              <a:gd name="connsiteX4-29" fmla="*/ 5550044 w 5565542"/>
              <a:gd name="connsiteY4-30" fmla="*/ 100643 h 1419838"/>
              <a:gd name="connsiteX0-31" fmla="*/ 5550044 w 5565542"/>
              <a:gd name="connsiteY0-32" fmla="*/ 100643 h 1389471"/>
              <a:gd name="connsiteX1-33" fmla="*/ 2279902 w 5565542"/>
              <a:gd name="connsiteY1-34" fmla="*/ 193633 h 1389471"/>
              <a:gd name="connsiteX2-35" fmla="*/ 100864 w 5565542"/>
              <a:gd name="connsiteY2-36" fmla="*/ 1174732 h 1389471"/>
              <a:gd name="connsiteX3-37" fmla="*/ 5565542 w 5565542"/>
              <a:gd name="connsiteY3-38" fmla="*/ 1325009 h 1389471"/>
              <a:gd name="connsiteX4-39" fmla="*/ 5550044 w 5565542"/>
              <a:gd name="connsiteY4-40" fmla="*/ 100643 h 1389471"/>
              <a:gd name="connsiteX0-41" fmla="*/ 5550044 w 5558342"/>
              <a:gd name="connsiteY0-42" fmla="*/ 100643 h 1266734"/>
              <a:gd name="connsiteX1-43" fmla="*/ 2279902 w 5558342"/>
              <a:gd name="connsiteY1-44" fmla="*/ 193633 h 1266734"/>
              <a:gd name="connsiteX2-45" fmla="*/ 100864 w 5558342"/>
              <a:gd name="connsiteY2-46" fmla="*/ 1174732 h 1266734"/>
              <a:gd name="connsiteX3-47" fmla="*/ 5558342 w 5558342"/>
              <a:gd name="connsiteY3-48" fmla="*/ 1174732 h 1266734"/>
              <a:gd name="connsiteX4-49" fmla="*/ 5550044 w 5558342"/>
              <a:gd name="connsiteY4-50" fmla="*/ 100643 h 1266734"/>
              <a:gd name="connsiteX0-51" fmla="*/ 5550044 w 5558342"/>
              <a:gd name="connsiteY0-52" fmla="*/ 100643 h 1174732"/>
              <a:gd name="connsiteX1-53" fmla="*/ 2279902 w 5558342"/>
              <a:gd name="connsiteY1-54" fmla="*/ 193633 h 1174732"/>
              <a:gd name="connsiteX2-55" fmla="*/ 100864 w 5558342"/>
              <a:gd name="connsiteY2-56" fmla="*/ 1174732 h 1174732"/>
              <a:gd name="connsiteX3-57" fmla="*/ 5558342 w 5558342"/>
              <a:gd name="connsiteY3-58" fmla="*/ 1174732 h 1174732"/>
              <a:gd name="connsiteX4-59" fmla="*/ 5550044 w 5558342"/>
              <a:gd name="connsiteY4-60" fmla="*/ 100643 h 11747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58342" h="1174732">
                <a:moveTo>
                  <a:pt x="5550044" y="100643"/>
                </a:moveTo>
                <a:cubicBezTo>
                  <a:pt x="5002437" y="-87920"/>
                  <a:pt x="3188099" y="14618"/>
                  <a:pt x="2279902" y="193633"/>
                </a:cubicBezTo>
                <a:cubicBezTo>
                  <a:pt x="1371705" y="372648"/>
                  <a:pt x="-446743" y="986169"/>
                  <a:pt x="100864" y="1174732"/>
                </a:cubicBezTo>
                <a:lnTo>
                  <a:pt x="5558342" y="1174732"/>
                </a:lnTo>
                <a:cubicBezTo>
                  <a:pt x="5543556" y="767718"/>
                  <a:pt x="5546589" y="426132"/>
                  <a:pt x="5550044" y="10064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5" name="Group 1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2" name="Oval 2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5420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06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20" name="Oval 1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00FBEAF-3EA1-4264-8AA1-DEE78E3C978B}"/>
              </a:ext>
            </a:extLst>
          </p:cNvPr>
          <p:cNvSpPr txBox="1"/>
          <p:nvPr/>
        </p:nvSpPr>
        <p:spPr>
          <a:xfrm>
            <a:off x="1382887" y="13950"/>
            <a:ext cx="942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Most Severe Problems for Street Trees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B5FDCB-5DB0-4DCC-824C-2CAD8F2C0CCA}"/>
              </a:ext>
            </a:extLst>
          </p:cNvPr>
          <p:cNvGrpSpPr/>
          <p:nvPr/>
        </p:nvGrpSpPr>
        <p:grpSpPr>
          <a:xfrm flipV="1">
            <a:off x="1219196" y="713838"/>
            <a:ext cx="9717803" cy="45719"/>
            <a:chOff x="7180289" y="-1292085"/>
            <a:chExt cx="5456416" cy="25776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789DDF4-38FF-43C8-B5FD-DFB635210232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CB6C87-A97D-41B5-ADAF-0B9EBD7233AB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E0A846F-8539-48E1-8E1C-EEC823229811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03D78B9-7096-41B8-8EF6-596A23B9ACC6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0492181-0237-47A7-A25F-7D4E32762BC9}"/>
              </a:ext>
            </a:extLst>
          </p:cNvPr>
          <p:cNvSpPr/>
          <p:nvPr/>
        </p:nvSpPr>
        <p:spPr>
          <a:xfrm>
            <a:off x="606614" y="1002019"/>
            <a:ext cx="109065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Trees have problems like Stones, </a:t>
            </a:r>
            <a:r>
              <a:rPr lang="en-US" dirty="0" err="1">
                <a:solidFill>
                  <a:srgbClr val="60BB30"/>
                </a:solidFill>
                <a:latin typeface="Trebuchet MS" panose="020B0603020202020204" pitchFamily="34" charset="0"/>
              </a:rPr>
              <a:t>BranchLights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, Roots, Trunks, </a:t>
            </a:r>
            <a:r>
              <a:rPr lang="en-US" dirty="0" err="1">
                <a:solidFill>
                  <a:srgbClr val="60BB30"/>
                </a:solidFill>
                <a:latin typeface="Trebuchet MS" panose="020B0603020202020204" pitchFamily="34" charset="0"/>
              </a:rPr>
              <a:t>WiresRope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etc., which are creating Growth issues and Health conditions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X-Axis represents the Count of Problems affected by each problems that are represented on the Y-Axis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As we can see, that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Stones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are creating the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highest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amount of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problem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to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95.5K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count whereas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lowest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recorded problem is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Stones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Trebuchet MS" panose="020B0603020202020204" pitchFamily="34" charset="0"/>
              </a:rPr>
              <a:t>BranchOther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for almost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3.5K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count</a:t>
            </a:r>
          </a:p>
          <a:p>
            <a:pPr algn="just"/>
            <a:endParaRPr lang="en-US" b="1" dirty="0">
              <a:solidFill>
                <a:srgbClr val="60BB30"/>
              </a:solidFill>
              <a:latin typeface="Trebuchet MS" panose="020B0603020202020204" pitchFamily="34" charset="0"/>
            </a:endParaRPr>
          </a:p>
        </p:txBody>
      </p:sp>
      <p:pic>
        <p:nvPicPr>
          <p:cNvPr id="24" name="Audio Recording Feb 22, 2021 at 9:47:45 PM" descr="Audio Recording Feb 22, 2021 at 9:47:45 PM">
            <a:hlinkClick r:id="" action="ppaction://media"/>
            <a:extLst>
              <a:ext uri="{FF2B5EF4-FFF2-40B4-BE49-F238E27FC236}">
                <a16:creationId xmlns:a16="http://schemas.microsoft.com/office/drawing/2014/main" id="{359404A7-3D1E-4DD7-B58E-08C9F5419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1545" y="1169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4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4" name="Group 13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1" name="Oval 20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6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07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9" name="Oval 18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5320FE3-DD0A-44A9-86D3-FFD7CA811E6A}"/>
              </a:ext>
            </a:extLst>
          </p:cNvPr>
          <p:cNvSpPr txBox="1"/>
          <p:nvPr/>
        </p:nvSpPr>
        <p:spPr>
          <a:xfrm>
            <a:off x="3011668" y="0"/>
            <a:ext cx="6163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Citywide Tree DBH Count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4D9D-D8E9-4F9A-8F17-27193E512517}"/>
              </a:ext>
            </a:extLst>
          </p:cNvPr>
          <p:cNvGrpSpPr/>
          <p:nvPr/>
        </p:nvGrpSpPr>
        <p:grpSpPr>
          <a:xfrm flipV="1">
            <a:off x="2987402" y="805278"/>
            <a:ext cx="6163529" cy="45719"/>
            <a:chOff x="7180289" y="-1292085"/>
            <a:chExt cx="5456416" cy="25776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750B092-A7AE-4E5E-8742-EACC63E295B0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1D0E34-4C16-4B97-8262-0CE7E337A312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8A05E1-0174-438E-B9BC-8219D4F81510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132431-B898-464B-9972-36F28EEDA098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FF8C58F-BFB7-462E-B593-FA7B45BCE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83" y="1082854"/>
            <a:ext cx="5239371" cy="523111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02177-E6B3-47C7-A11D-E95EF2C6305E}"/>
              </a:ext>
            </a:extLst>
          </p:cNvPr>
          <p:cNvSpPr/>
          <p:nvPr/>
        </p:nvSpPr>
        <p:spPr>
          <a:xfrm>
            <a:off x="5666070" y="1203585"/>
            <a:ext cx="601187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DBH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(Diameter at breast height) is a standard method of measuring the size of a Tree. 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In the USA, this measurement is taken at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4.5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feet above the ground level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According to the latest NYC 2015 Street Trees Count report, there are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683,788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in the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NYC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Y-axis represents the count of Tree DBH ranging from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0K – 250K 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whereas, the X-axis represents 5 boroughs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Queens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more trees than any other borough,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0.25 Million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count of tree DBH has been recorded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Manhattan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the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lowest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count of tree DBH almost equivalent to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65K	</a:t>
            </a:r>
          </a:p>
        </p:txBody>
      </p:sp>
      <p:pic>
        <p:nvPicPr>
          <p:cNvPr id="23" name="Audio Recording Feb 22, 2021 at 4:11:51 PM" descr="Audio Recording Feb 22, 2021 at 4:11:51 PM">
            <a:hlinkClick r:id="" action="ppaction://media"/>
            <a:extLst>
              <a:ext uri="{FF2B5EF4-FFF2-40B4-BE49-F238E27FC236}">
                <a16:creationId xmlns:a16="http://schemas.microsoft.com/office/drawing/2014/main" id="{4C06CDC5-89C8-4558-964C-40ADA07C57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0328" y="9038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7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22" name="Group 21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9" name="Oval 28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24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08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27" name="Oval 26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D6B7894-AAD4-4F6B-B73D-765939154AE5}"/>
              </a:ext>
            </a:extLst>
          </p:cNvPr>
          <p:cNvSpPr txBox="1"/>
          <p:nvPr/>
        </p:nvSpPr>
        <p:spPr>
          <a:xfrm>
            <a:off x="1041707" y="4076"/>
            <a:ext cx="1010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Most vs Least Number of Trees by Zip City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F8A248B-0AF6-4498-84BF-7D8CDCAFF047}"/>
              </a:ext>
            </a:extLst>
          </p:cNvPr>
          <p:cNvGrpSpPr/>
          <p:nvPr/>
        </p:nvGrpSpPr>
        <p:grpSpPr>
          <a:xfrm>
            <a:off x="1041707" y="759557"/>
            <a:ext cx="10172387" cy="45719"/>
            <a:chOff x="7180289" y="-1292085"/>
            <a:chExt cx="5456416" cy="2577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17D3CD6-6581-4E30-ACD6-763A71ED2074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5E0C55-BAFC-42C7-8962-E8E153F38129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4E36ABB-5B14-446D-ACB5-906B4F7180C1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B09E80-7C91-4570-9731-B6B740EB5EF7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F2D9B0E0-F563-4BC7-8956-1D159211F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1383"/>
            <a:ext cx="6065290" cy="20195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46DEAFC-2591-4EF6-8618-542BE89A0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451"/>
            <a:ext cx="6096000" cy="201958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9DFC702-338E-4B63-A27A-95D40D5DCD77}"/>
              </a:ext>
            </a:extLst>
          </p:cNvPr>
          <p:cNvSpPr/>
          <p:nvPr/>
        </p:nvSpPr>
        <p:spPr>
          <a:xfrm>
            <a:off x="413284" y="1028343"/>
            <a:ext cx="564413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X-axis has the number of trees count ranging from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0K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to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180K</a:t>
            </a:r>
            <a:endParaRPr lang="en-US" b="1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b="1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Brooklyn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highest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number of trees of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178K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, Staten Island has recorded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105K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trees,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Bronx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about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85K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 count, followed by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New York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which has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64K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and finally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Jamaica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with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25K</a:t>
            </a:r>
          </a:p>
          <a:p>
            <a:pPr algn="just"/>
            <a:endParaRPr lang="en-US" b="1" dirty="0">
              <a:solidFill>
                <a:srgbClr val="002060"/>
              </a:solidFill>
              <a:latin typeface="Trebuchet MS" panose="020B0603020202020204" pitchFamily="34" charset="0"/>
            </a:endParaRPr>
          </a:p>
          <a:p>
            <a:pPr algn="just"/>
            <a:endParaRPr lang="en-US" b="1" dirty="0">
              <a:solidFill>
                <a:srgbClr val="002060"/>
              </a:solidFill>
              <a:latin typeface="Trebuchet MS" panose="020B0603020202020204" pitchFamily="34" charset="0"/>
            </a:endParaRP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X-Axis has Count of Tree ID ranging from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0 – 1600</a:t>
            </a:r>
            <a:endParaRPr lang="en-US" b="1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b="1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Inwood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lowest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count of trees which is about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10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, followed by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Breezy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Point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which has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30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trees,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New Hyde Park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860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Central Park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930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lastly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Floral Park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about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1535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 count</a:t>
            </a:r>
          </a:p>
        </p:txBody>
      </p:sp>
      <p:pic>
        <p:nvPicPr>
          <p:cNvPr id="31" name="Audio Recording Feb 22, 2021 at 4:27:10 PM" descr="Audio Recording Feb 22, 2021 at 4:27:10 PM">
            <a:hlinkClick r:id="" action="ppaction://media"/>
            <a:extLst>
              <a:ext uri="{FF2B5EF4-FFF2-40B4-BE49-F238E27FC236}">
                <a16:creationId xmlns:a16="http://schemas.microsoft.com/office/drawing/2014/main" id="{E6AEB0F0-8D6D-466E-8CE7-41F5176E8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7109" y="881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0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0" name="Group 9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7" name="Oval 16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2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" fmla="*/ 0 w 12192000"/>
                <a:gd name="connsiteY0" fmla="*/ 0 h 692150"/>
                <a:gd name="connsiteX1" fmla="*/ 6117465 w 12192000"/>
                <a:gd name="connsiteY1" fmla="*/ 441012 h 692150"/>
                <a:gd name="connsiteX2" fmla="*/ 12192000 w 12192000"/>
                <a:gd name="connsiteY2" fmla="*/ 0 h 692150"/>
                <a:gd name="connsiteX3" fmla="*/ 12192000 w 12192000"/>
                <a:gd name="connsiteY3" fmla="*/ 692150 h 692150"/>
                <a:gd name="connsiteX4" fmla="*/ 0 w 12192000"/>
                <a:gd name="connsiteY4" fmla="*/ 692150 h 692150"/>
                <a:gd name="connsiteX5" fmla="*/ 0 w 12192000"/>
                <a:gd name="connsiteY5" fmla="*/ 0 h 692150"/>
                <a:gd name="connsiteX0" fmla="*/ 0 w 12192000"/>
                <a:gd name="connsiteY0" fmla="*/ 0 h 692150"/>
                <a:gd name="connsiteX1" fmla="*/ 6117465 w 12192000"/>
                <a:gd name="connsiteY1" fmla="*/ 441012 h 692150"/>
                <a:gd name="connsiteX2" fmla="*/ 8847786 w 12192000"/>
                <a:gd name="connsiteY2" fmla="*/ 3130 h 692150"/>
                <a:gd name="connsiteX3" fmla="*/ 12192000 w 12192000"/>
                <a:gd name="connsiteY3" fmla="*/ 0 h 692150"/>
                <a:gd name="connsiteX4" fmla="*/ 12192000 w 12192000"/>
                <a:gd name="connsiteY4" fmla="*/ 692150 h 692150"/>
                <a:gd name="connsiteX5" fmla="*/ 0 w 12192000"/>
                <a:gd name="connsiteY5" fmla="*/ 692150 h 692150"/>
                <a:gd name="connsiteX6" fmla="*/ 0 w 12192000"/>
                <a:gd name="connsiteY6" fmla="*/ 0 h 692150"/>
                <a:gd name="connsiteX0" fmla="*/ 0 w 12192000"/>
                <a:gd name="connsiteY0" fmla="*/ 0 h 692150"/>
                <a:gd name="connsiteX1" fmla="*/ 6117465 w 12192000"/>
                <a:gd name="connsiteY1" fmla="*/ 441012 h 692150"/>
                <a:gd name="connsiteX2" fmla="*/ 8847786 w 12192000"/>
                <a:gd name="connsiteY2" fmla="*/ 3130 h 692150"/>
                <a:gd name="connsiteX3" fmla="*/ 10341735 w 12192000"/>
                <a:gd name="connsiteY3" fmla="*/ 131919 h 692150"/>
                <a:gd name="connsiteX4" fmla="*/ 12192000 w 12192000"/>
                <a:gd name="connsiteY4" fmla="*/ 0 h 692150"/>
                <a:gd name="connsiteX5" fmla="*/ 12192000 w 12192000"/>
                <a:gd name="connsiteY5" fmla="*/ 692150 h 692150"/>
                <a:gd name="connsiteX6" fmla="*/ 0 w 12192000"/>
                <a:gd name="connsiteY6" fmla="*/ 692150 h 692150"/>
                <a:gd name="connsiteX7" fmla="*/ 0 w 12192000"/>
                <a:gd name="connsiteY7" fmla="*/ 0 h 692150"/>
                <a:gd name="connsiteX0" fmla="*/ 0 w 12192000"/>
                <a:gd name="connsiteY0" fmla="*/ 9749 h 701899"/>
                <a:gd name="connsiteX1" fmla="*/ 6117465 w 12192000"/>
                <a:gd name="connsiteY1" fmla="*/ 450761 h 701899"/>
                <a:gd name="connsiteX2" fmla="*/ 8847786 w 12192000"/>
                <a:gd name="connsiteY2" fmla="*/ 12879 h 701899"/>
                <a:gd name="connsiteX3" fmla="*/ 10341735 w 12192000"/>
                <a:gd name="connsiteY3" fmla="*/ 141668 h 701899"/>
                <a:gd name="connsiteX4" fmla="*/ 11410682 w 12192000"/>
                <a:gd name="connsiteY4" fmla="*/ 0 h 701899"/>
                <a:gd name="connsiteX5" fmla="*/ 12192000 w 12192000"/>
                <a:gd name="connsiteY5" fmla="*/ 9749 h 701899"/>
                <a:gd name="connsiteX6" fmla="*/ 12192000 w 12192000"/>
                <a:gd name="connsiteY6" fmla="*/ 701899 h 701899"/>
                <a:gd name="connsiteX7" fmla="*/ 0 w 12192000"/>
                <a:gd name="connsiteY7" fmla="*/ 701899 h 701899"/>
                <a:gd name="connsiteX8" fmla="*/ 0 w 12192000"/>
                <a:gd name="connsiteY8" fmla="*/ 9749 h 701899"/>
                <a:gd name="connsiteX0" fmla="*/ 0 w 12192000"/>
                <a:gd name="connsiteY0" fmla="*/ 13770 h 705920"/>
                <a:gd name="connsiteX1" fmla="*/ 2601532 w 12192000"/>
                <a:gd name="connsiteY1" fmla="*/ 403267 h 705920"/>
                <a:gd name="connsiteX2" fmla="*/ 6117465 w 12192000"/>
                <a:gd name="connsiteY2" fmla="*/ 454782 h 705920"/>
                <a:gd name="connsiteX3" fmla="*/ 8847786 w 12192000"/>
                <a:gd name="connsiteY3" fmla="*/ 16900 h 705920"/>
                <a:gd name="connsiteX4" fmla="*/ 10341735 w 12192000"/>
                <a:gd name="connsiteY4" fmla="*/ 145689 h 705920"/>
                <a:gd name="connsiteX5" fmla="*/ 11410682 w 12192000"/>
                <a:gd name="connsiteY5" fmla="*/ 4021 h 705920"/>
                <a:gd name="connsiteX6" fmla="*/ 12192000 w 12192000"/>
                <a:gd name="connsiteY6" fmla="*/ 13770 h 705920"/>
                <a:gd name="connsiteX7" fmla="*/ 12192000 w 12192000"/>
                <a:gd name="connsiteY7" fmla="*/ 705920 h 705920"/>
                <a:gd name="connsiteX8" fmla="*/ 0 w 12192000"/>
                <a:gd name="connsiteY8" fmla="*/ 705920 h 705920"/>
                <a:gd name="connsiteX9" fmla="*/ 0 w 12192000"/>
                <a:gd name="connsiteY9" fmla="*/ 13770 h 705920"/>
                <a:gd name="connsiteX0" fmla="*/ 25758 w 12192000"/>
                <a:gd name="connsiteY0" fmla="*/ 486267 h 701899"/>
                <a:gd name="connsiteX1" fmla="*/ 2601532 w 12192000"/>
                <a:gd name="connsiteY1" fmla="*/ 399246 h 701899"/>
                <a:gd name="connsiteX2" fmla="*/ 6117465 w 12192000"/>
                <a:gd name="connsiteY2" fmla="*/ 450761 h 701899"/>
                <a:gd name="connsiteX3" fmla="*/ 8847786 w 12192000"/>
                <a:gd name="connsiteY3" fmla="*/ 12879 h 701899"/>
                <a:gd name="connsiteX4" fmla="*/ 10341735 w 12192000"/>
                <a:gd name="connsiteY4" fmla="*/ 141668 h 701899"/>
                <a:gd name="connsiteX5" fmla="*/ 11410682 w 12192000"/>
                <a:gd name="connsiteY5" fmla="*/ 0 h 701899"/>
                <a:gd name="connsiteX6" fmla="*/ 12192000 w 12192000"/>
                <a:gd name="connsiteY6" fmla="*/ 9749 h 701899"/>
                <a:gd name="connsiteX7" fmla="*/ 12192000 w 12192000"/>
                <a:gd name="connsiteY7" fmla="*/ 701899 h 701899"/>
                <a:gd name="connsiteX8" fmla="*/ 0 w 12192000"/>
                <a:gd name="connsiteY8" fmla="*/ 701899 h 701899"/>
                <a:gd name="connsiteX9" fmla="*/ 25758 w 12192000"/>
                <a:gd name="connsiteY9" fmla="*/ 486267 h 701899"/>
                <a:gd name="connsiteX0" fmla="*/ 0 w 12197134"/>
                <a:gd name="connsiteY0" fmla="*/ 504802 h 701899"/>
                <a:gd name="connsiteX1" fmla="*/ 2606666 w 12197134"/>
                <a:gd name="connsiteY1" fmla="*/ 399246 h 701899"/>
                <a:gd name="connsiteX2" fmla="*/ 6122599 w 12197134"/>
                <a:gd name="connsiteY2" fmla="*/ 450761 h 701899"/>
                <a:gd name="connsiteX3" fmla="*/ 8852920 w 12197134"/>
                <a:gd name="connsiteY3" fmla="*/ 12879 h 701899"/>
                <a:gd name="connsiteX4" fmla="*/ 10346869 w 12197134"/>
                <a:gd name="connsiteY4" fmla="*/ 141668 h 701899"/>
                <a:gd name="connsiteX5" fmla="*/ 11415816 w 12197134"/>
                <a:gd name="connsiteY5" fmla="*/ 0 h 701899"/>
                <a:gd name="connsiteX6" fmla="*/ 12197134 w 12197134"/>
                <a:gd name="connsiteY6" fmla="*/ 9749 h 701899"/>
                <a:gd name="connsiteX7" fmla="*/ 12197134 w 12197134"/>
                <a:gd name="connsiteY7" fmla="*/ 701899 h 701899"/>
                <a:gd name="connsiteX8" fmla="*/ 5134 w 12197134"/>
                <a:gd name="connsiteY8" fmla="*/ 701899 h 701899"/>
                <a:gd name="connsiteX9" fmla="*/ 0 w 12197134"/>
                <a:gd name="connsiteY9" fmla="*/ 504802 h 701899"/>
                <a:gd name="connsiteX0" fmla="*/ 0 w 12197134"/>
                <a:gd name="connsiteY0" fmla="*/ 504802 h 701899"/>
                <a:gd name="connsiteX1" fmla="*/ 684756 w 12197134"/>
                <a:gd name="connsiteY1" fmla="*/ 565976 h 701899"/>
                <a:gd name="connsiteX2" fmla="*/ 2606666 w 12197134"/>
                <a:gd name="connsiteY2" fmla="*/ 399246 h 701899"/>
                <a:gd name="connsiteX3" fmla="*/ 6122599 w 12197134"/>
                <a:gd name="connsiteY3" fmla="*/ 450761 h 701899"/>
                <a:gd name="connsiteX4" fmla="*/ 8852920 w 12197134"/>
                <a:gd name="connsiteY4" fmla="*/ 12879 h 701899"/>
                <a:gd name="connsiteX5" fmla="*/ 10346869 w 12197134"/>
                <a:gd name="connsiteY5" fmla="*/ 141668 h 701899"/>
                <a:gd name="connsiteX6" fmla="*/ 11415816 w 12197134"/>
                <a:gd name="connsiteY6" fmla="*/ 0 h 701899"/>
                <a:gd name="connsiteX7" fmla="*/ 12197134 w 12197134"/>
                <a:gd name="connsiteY7" fmla="*/ 9749 h 701899"/>
                <a:gd name="connsiteX8" fmla="*/ 12197134 w 12197134"/>
                <a:gd name="connsiteY8" fmla="*/ 701899 h 701899"/>
                <a:gd name="connsiteX9" fmla="*/ 5134 w 12197134"/>
                <a:gd name="connsiteY9" fmla="*/ 701899 h 701899"/>
                <a:gd name="connsiteX10" fmla="*/ 0 w 12197134"/>
                <a:gd name="connsiteY10" fmla="*/ 504802 h 701899"/>
                <a:gd name="connsiteX0" fmla="*/ 0 w 12197134"/>
                <a:gd name="connsiteY0" fmla="*/ 504802 h 701899"/>
                <a:gd name="connsiteX1" fmla="*/ 684756 w 12197134"/>
                <a:gd name="connsiteY1" fmla="*/ 565976 h 701899"/>
                <a:gd name="connsiteX2" fmla="*/ 1951758 w 12197134"/>
                <a:gd name="connsiteY2" fmla="*/ 399246 h 701899"/>
                <a:gd name="connsiteX3" fmla="*/ 6122599 w 12197134"/>
                <a:gd name="connsiteY3" fmla="*/ 450761 h 701899"/>
                <a:gd name="connsiteX4" fmla="*/ 8852920 w 12197134"/>
                <a:gd name="connsiteY4" fmla="*/ 12879 h 701899"/>
                <a:gd name="connsiteX5" fmla="*/ 10346869 w 12197134"/>
                <a:gd name="connsiteY5" fmla="*/ 141668 h 701899"/>
                <a:gd name="connsiteX6" fmla="*/ 11415816 w 12197134"/>
                <a:gd name="connsiteY6" fmla="*/ 0 h 701899"/>
                <a:gd name="connsiteX7" fmla="*/ 12197134 w 12197134"/>
                <a:gd name="connsiteY7" fmla="*/ 9749 h 701899"/>
                <a:gd name="connsiteX8" fmla="*/ 12197134 w 12197134"/>
                <a:gd name="connsiteY8" fmla="*/ 701899 h 701899"/>
                <a:gd name="connsiteX9" fmla="*/ 5134 w 12197134"/>
                <a:gd name="connsiteY9" fmla="*/ 701899 h 701899"/>
                <a:gd name="connsiteX10" fmla="*/ 0 w 12197134"/>
                <a:gd name="connsiteY10" fmla="*/ 504802 h 701899"/>
                <a:gd name="connsiteX0" fmla="*/ 0 w 12197134"/>
                <a:gd name="connsiteY0" fmla="*/ 504802 h 701899"/>
                <a:gd name="connsiteX1" fmla="*/ 684756 w 12197134"/>
                <a:gd name="connsiteY1" fmla="*/ 565976 h 701899"/>
                <a:gd name="connsiteX2" fmla="*/ 1951758 w 12197134"/>
                <a:gd name="connsiteY2" fmla="*/ 399246 h 701899"/>
                <a:gd name="connsiteX3" fmla="*/ 3100502 w 12197134"/>
                <a:gd name="connsiteY3" fmla="*/ 528905 h 701899"/>
                <a:gd name="connsiteX4" fmla="*/ 6122599 w 12197134"/>
                <a:gd name="connsiteY4" fmla="*/ 450761 h 701899"/>
                <a:gd name="connsiteX5" fmla="*/ 8852920 w 12197134"/>
                <a:gd name="connsiteY5" fmla="*/ 12879 h 701899"/>
                <a:gd name="connsiteX6" fmla="*/ 10346869 w 12197134"/>
                <a:gd name="connsiteY6" fmla="*/ 141668 h 701899"/>
                <a:gd name="connsiteX7" fmla="*/ 11415816 w 12197134"/>
                <a:gd name="connsiteY7" fmla="*/ 0 h 701899"/>
                <a:gd name="connsiteX8" fmla="*/ 12197134 w 12197134"/>
                <a:gd name="connsiteY8" fmla="*/ 9749 h 701899"/>
                <a:gd name="connsiteX9" fmla="*/ 12197134 w 12197134"/>
                <a:gd name="connsiteY9" fmla="*/ 701899 h 701899"/>
                <a:gd name="connsiteX10" fmla="*/ 5134 w 12197134"/>
                <a:gd name="connsiteY10" fmla="*/ 701899 h 701899"/>
                <a:gd name="connsiteX11" fmla="*/ 0 w 12197134"/>
                <a:gd name="connsiteY11" fmla="*/ 504802 h 701899"/>
                <a:gd name="connsiteX0" fmla="*/ 0 w 12197134"/>
                <a:gd name="connsiteY0" fmla="*/ 504802 h 701899"/>
                <a:gd name="connsiteX1" fmla="*/ 684756 w 12197134"/>
                <a:gd name="connsiteY1" fmla="*/ 565976 h 701899"/>
                <a:gd name="connsiteX2" fmla="*/ 1951758 w 12197134"/>
                <a:gd name="connsiteY2" fmla="*/ 399246 h 701899"/>
                <a:gd name="connsiteX3" fmla="*/ 3100502 w 12197134"/>
                <a:gd name="connsiteY3" fmla="*/ 528905 h 701899"/>
                <a:gd name="connsiteX4" fmla="*/ 6122599 w 12197134"/>
                <a:gd name="connsiteY4" fmla="*/ 450761 h 701899"/>
                <a:gd name="connsiteX5" fmla="*/ 9161679 w 12197134"/>
                <a:gd name="connsiteY5" fmla="*/ 535393 h 701899"/>
                <a:gd name="connsiteX6" fmla="*/ 10346869 w 12197134"/>
                <a:gd name="connsiteY6" fmla="*/ 141668 h 701899"/>
                <a:gd name="connsiteX7" fmla="*/ 11415816 w 12197134"/>
                <a:gd name="connsiteY7" fmla="*/ 0 h 701899"/>
                <a:gd name="connsiteX8" fmla="*/ 12197134 w 12197134"/>
                <a:gd name="connsiteY8" fmla="*/ 9749 h 701899"/>
                <a:gd name="connsiteX9" fmla="*/ 12197134 w 12197134"/>
                <a:gd name="connsiteY9" fmla="*/ 701899 h 701899"/>
                <a:gd name="connsiteX10" fmla="*/ 5134 w 12197134"/>
                <a:gd name="connsiteY10" fmla="*/ 701899 h 701899"/>
                <a:gd name="connsiteX11" fmla="*/ 0 w 12197134"/>
                <a:gd name="connsiteY11" fmla="*/ 504802 h 701899"/>
                <a:gd name="connsiteX0" fmla="*/ 0 w 12197134"/>
                <a:gd name="connsiteY0" fmla="*/ 504802 h 701899"/>
                <a:gd name="connsiteX1" fmla="*/ 684756 w 12197134"/>
                <a:gd name="connsiteY1" fmla="*/ 565976 h 701899"/>
                <a:gd name="connsiteX2" fmla="*/ 1951758 w 12197134"/>
                <a:gd name="connsiteY2" fmla="*/ 399246 h 701899"/>
                <a:gd name="connsiteX3" fmla="*/ 3100502 w 12197134"/>
                <a:gd name="connsiteY3" fmla="*/ 528905 h 701899"/>
                <a:gd name="connsiteX4" fmla="*/ 5135274 w 12197134"/>
                <a:gd name="connsiteY4" fmla="*/ 589084 h 701899"/>
                <a:gd name="connsiteX5" fmla="*/ 6122599 w 12197134"/>
                <a:gd name="connsiteY5" fmla="*/ 450761 h 701899"/>
                <a:gd name="connsiteX6" fmla="*/ 9161679 w 12197134"/>
                <a:gd name="connsiteY6" fmla="*/ 535393 h 701899"/>
                <a:gd name="connsiteX7" fmla="*/ 10346869 w 12197134"/>
                <a:gd name="connsiteY7" fmla="*/ 141668 h 701899"/>
                <a:gd name="connsiteX8" fmla="*/ 11415816 w 12197134"/>
                <a:gd name="connsiteY8" fmla="*/ 0 h 701899"/>
                <a:gd name="connsiteX9" fmla="*/ 12197134 w 12197134"/>
                <a:gd name="connsiteY9" fmla="*/ 9749 h 701899"/>
                <a:gd name="connsiteX10" fmla="*/ 12197134 w 12197134"/>
                <a:gd name="connsiteY10" fmla="*/ 701899 h 701899"/>
                <a:gd name="connsiteX11" fmla="*/ 5134 w 12197134"/>
                <a:gd name="connsiteY11" fmla="*/ 701899 h 701899"/>
                <a:gd name="connsiteX12" fmla="*/ 0 w 12197134"/>
                <a:gd name="connsiteY12" fmla="*/ 504802 h 701899"/>
                <a:gd name="connsiteX0" fmla="*/ 0 w 12197134"/>
                <a:gd name="connsiteY0" fmla="*/ 495053 h 692150"/>
                <a:gd name="connsiteX1" fmla="*/ 684756 w 12197134"/>
                <a:gd name="connsiteY1" fmla="*/ 556227 h 692150"/>
                <a:gd name="connsiteX2" fmla="*/ 1951758 w 12197134"/>
                <a:gd name="connsiteY2" fmla="*/ 389497 h 692150"/>
                <a:gd name="connsiteX3" fmla="*/ 3100502 w 12197134"/>
                <a:gd name="connsiteY3" fmla="*/ 519156 h 692150"/>
                <a:gd name="connsiteX4" fmla="*/ 5135274 w 12197134"/>
                <a:gd name="connsiteY4" fmla="*/ 579335 h 692150"/>
                <a:gd name="connsiteX5" fmla="*/ 6122599 w 12197134"/>
                <a:gd name="connsiteY5" fmla="*/ 441012 h 692150"/>
                <a:gd name="connsiteX6" fmla="*/ 9161679 w 12197134"/>
                <a:gd name="connsiteY6" fmla="*/ 525644 h 692150"/>
                <a:gd name="connsiteX7" fmla="*/ 10346869 w 12197134"/>
                <a:gd name="connsiteY7" fmla="*/ 131919 h 692150"/>
                <a:gd name="connsiteX8" fmla="*/ 11403940 w 12197134"/>
                <a:gd name="connsiteY8" fmla="*/ 465263 h 692150"/>
                <a:gd name="connsiteX9" fmla="*/ 12197134 w 12197134"/>
                <a:gd name="connsiteY9" fmla="*/ 0 h 692150"/>
                <a:gd name="connsiteX10" fmla="*/ 12197134 w 12197134"/>
                <a:gd name="connsiteY10" fmla="*/ 692150 h 692150"/>
                <a:gd name="connsiteX11" fmla="*/ 5134 w 12197134"/>
                <a:gd name="connsiteY11" fmla="*/ 692150 h 692150"/>
                <a:gd name="connsiteX12" fmla="*/ 0 w 12197134"/>
                <a:gd name="connsiteY12" fmla="*/ 495053 h 692150"/>
                <a:gd name="connsiteX0" fmla="*/ 0 w 12209009"/>
                <a:gd name="connsiteY0" fmla="*/ 365218 h 562315"/>
                <a:gd name="connsiteX1" fmla="*/ 684756 w 12209009"/>
                <a:gd name="connsiteY1" fmla="*/ 426392 h 562315"/>
                <a:gd name="connsiteX2" fmla="*/ 1951758 w 12209009"/>
                <a:gd name="connsiteY2" fmla="*/ 259662 h 562315"/>
                <a:gd name="connsiteX3" fmla="*/ 3100502 w 12209009"/>
                <a:gd name="connsiteY3" fmla="*/ 389321 h 562315"/>
                <a:gd name="connsiteX4" fmla="*/ 5135274 w 12209009"/>
                <a:gd name="connsiteY4" fmla="*/ 449500 h 562315"/>
                <a:gd name="connsiteX5" fmla="*/ 6122599 w 12209009"/>
                <a:gd name="connsiteY5" fmla="*/ 311177 h 562315"/>
                <a:gd name="connsiteX6" fmla="*/ 9161679 w 12209009"/>
                <a:gd name="connsiteY6" fmla="*/ 395809 h 562315"/>
                <a:gd name="connsiteX7" fmla="*/ 10346869 w 12209009"/>
                <a:gd name="connsiteY7" fmla="*/ 2084 h 562315"/>
                <a:gd name="connsiteX8" fmla="*/ 11403940 w 12209009"/>
                <a:gd name="connsiteY8" fmla="*/ 335428 h 562315"/>
                <a:gd name="connsiteX9" fmla="*/ 12209009 w 12209009"/>
                <a:gd name="connsiteY9" fmla="*/ 273926 h 562315"/>
                <a:gd name="connsiteX10" fmla="*/ 12197134 w 12209009"/>
                <a:gd name="connsiteY10" fmla="*/ 562315 h 562315"/>
                <a:gd name="connsiteX11" fmla="*/ 5134 w 12209009"/>
                <a:gd name="connsiteY11" fmla="*/ 562315 h 562315"/>
                <a:gd name="connsiteX12" fmla="*/ 0 w 12209009"/>
                <a:gd name="connsiteY12" fmla="*/ 365218 h 562315"/>
                <a:gd name="connsiteX0" fmla="*/ 0 w 12209009"/>
                <a:gd name="connsiteY0" fmla="*/ 130372 h 327469"/>
                <a:gd name="connsiteX1" fmla="*/ 684756 w 12209009"/>
                <a:gd name="connsiteY1" fmla="*/ 191546 h 327469"/>
                <a:gd name="connsiteX2" fmla="*/ 1951758 w 12209009"/>
                <a:gd name="connsiteY2" fmla="*/ 24816 h 327469"/>
                <a:gd name="connsiteX3" fmla="*/ 3100502 w 12209009"/>
                <a:gd name="connsiteY3" fmla="*/ 154475 h 327469"/>
                <a:gd name="connsiteX4" fmla="*/ 5135274 w 12209009"/>
                <a:gd name="connsiteY4" fmla="*/ 214654 h 327469"/>
                <a:gd name="connsiteX5" fmla="*/ 6122599 w 12209009"/>
                <a:gd name="connsiteY5" fmla="*/ 76331 h 327469"/>
                <a:gd name="connsiteX6" fmla="*/ 9161679 w 12209009"/>
                <a:gd name="connsiteY6" fmla="*/ 160963 h 327469"/>
                <a:gd name="connsiteX7" fmla="*/ 10334993 w 12209009"/>
                <a:gd name="connsiteY7" fmla="*/ 4745 h 327469"/>
                <a:gd name="connsiteX8" fmla="*/ 11403940 w 12209009"/>
                <a:gd name="connsiteY8" fmla="*/ 100582 h 327469"/>
                <a:gd name="connsiteX9" fmla="*/ 12209009 w 12209009"/>
                <a:gd name="connsiteY9" fmla="*/ 39080 h 327469"/>
                <a:gd name="connsiteX10" fmla="*/ 12197134 w 12209009"/>
                <a:gd name="connsiteY10" fmla="*/ 327469 h 327469"/>
                <a:gd name="connsiteX11" fmla="*/ 5134 w 12209009"/>
                <a:gd name="connsiteY11" fmla="*/ 327469 h 327469"/>
                <a:gd name="connsiteX12" fmla="*/ 0 w 12209009"/>
                <a:gd name="connsiteY12" fmla="*/ 130372 h 327469"/>
                <a:gd name="connsiteX0" fmla="*/ 0 w 12197134"/>
                <a:gd name="connsiteY0" fmla="*/ 130372 h 327469"/>
                <a:gd name="connsiteX1" fmla="*/ 684756 w 12197134"/>
                <a:gd name="connsiteY1" fmla="*/ 191546 h 327469"/>
                <a:gd name="connsiteX2" fmla="*/ 1951758 w 12197134"/>
                <a:gd name="connsiteY2" fmla="*/ 24816 h 327469"/>
                <a:gd name="connsiteX3" fmla="*/ 3100502 w 12197134"/>
                <a:gd name="connsiteY3" fmla="*/ 154475 h 327469"/>
                <a:gd name="connsiteX4" fmla="*/ 5135274 w 12197134"/>
                <a:gd name="connsiteY4" fmla="*/ 214654 h 327469"/>
                <a:gd name="connsiteX5" fmla="*/ 6122599 w 12197134"/>
                <a:gd name="connsiteY5" fmla="*/ 76331 h 327469"/>
                <a:gd name="connsiteX6" fmla="*/ 9161679 w 12197134"/>
                <a:gd name="connsiteY6" fmla="*/ 160963 h 327469"/>
                <a:gd name="connsiteX7" fmla="*/ 10334993 w 12197134"/>
                <a:gd name="connsiteY7" fmla="*/ 4745 h 327469"/>
                <a:gd name="connsiteX8" fmla="*/ 11403940 w 12197134"/>
                <a:gd name="connsiteY8" fmla="*/ 100582 h 327469"/>
                <a:gd name="connsiteX9" fmla="*/ 12196652 w 12197134"/>
                <a:gd name="connsiteY9" fmla="*/ 32902 h 327469"/>
                <a:gd name="connsiteX10" fmla="*/ 12197134 w 12197134"/>
                <a:gd name="connsiteY10" fmla="*/ 327469 h 327469"/>
                <a:gd name="connsiteX11" fmla="*/ 5134 w 12197134"/>
                <a:gd name="connsiteY11" fmla="*/ 327469 h 327469"/>
                <a:gd name="connsiteX12" fmla="*/ 0 w 12197134"/>
                <a:gd name="connsiteY12" fmla="*/ 130372 h 32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09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5" name="Oval 14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30A6B07-8C29-4E78-9386-0880AB692AA4}"/>
              </a:ext>
            </a:extLst>
          </p:cNvPr>
          <p:cNvSpPr txBox="1"/>
          <p:nvPr/>
        </p:nvSpPr>
        <p:spPr>
          <a:xfrm>
            <a:off x="1910642" y="28551"/>
            <a:ext cx="8121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Tree Problems due to Root Stone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5DC343-3150-413E-9530-B53428018D42}"/>
              </a:ext>
            </a:extLst>
          </p:cNvPr>
          <p:cNvGrpSpPr/>
          <p:nvPr/>
        </p:nvGrpSpPr>
        <p:grpSpPr>
          <a:xfrm flipV="1">
            <a:off x="1995053" y="713836"/>
            <a:ext cx="7981500" cy="45719"/>
            <a:chOff x="7180289" y="-1292085"/>
            <a:chExt cx="5456416" cy="25776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4DBB30-4BD1-426C-8CDF-97852196F1D7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C958D2-F62B-44B9-9C43-D10D5C24B242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13643A-663C-48F0-9A9C-54C1704065CE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C8D969-914F-46D1-89AF-923AB4B8F4FE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640FF0B-0F5F-4E77-A090-9330398B4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11" y="908902"/>
            <a:ext cx="9670473" cy="27281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DE9138-2D1E-408E-A203-5D83CEC7AC44}"/>
              </a:ext>
            </a:extLst>
          </p:cNvPr>
          <p:cNvSpPr txBox="1"/>
          <p:nvPr/>
        </p:nvSpPr>
        <p:spPr>
          <a:xfrm>
            <a:off x="997527" y="3726894"/>
            <a:ext cx="101059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Trees have problems due to Root Stone which will make Tree core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weak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causes several issues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X-Axis represents the Count of Root Stone affected by each problems that are represented on the Y-Axis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As we can see, that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Stones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are creating the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highest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amount of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problem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to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96K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count whereas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lowest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recorded problem is </a:t>
            </a:r>
            <a:r>
              <a:rPr lang="en-US" b="1" dirty="0" err="1">
                <a:solidFill>
                  <a:srgbClr val="002060"/>
                </a:solidFill>
                <a:latin typeface="Trebuchet MS" panose="020B0603020202020204" pitchFamily="34" charset="0"/>
              </a:rPr>
              <a:t>WiresRope</a:t>
            </a:r>
            <a:r>
              <a:rPr lang="en-US" b="1" dirty="0">
                <a:solidFill>
                  <a:srgbClr val="60BB30"/>
                </a:solidFill>
                <a:latin typeface="Trebuchet MS" panose="020B0603020202020204" pitchFamily="34" charset="0"/>
              </a:rPr>
              <a:t> 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for almost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count</a:t>
            </a:r>
          </a:p>
        </p:txBody>
      </p:sp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CD682620-1A32-4EE7-B21B-A4B425CF5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3547" y="2993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975</Words>
  <Application>Microsoft Office PowerPoint</Application>
  <PresentationFormat>Widescreen</PresentationFormat>
  <Paragraphs>140</Paragraphs>
  <Slides>16</Slides>
  <Notes>7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Raj Thota</dc:creator>
  <cp:lastModifiedBy>Sunil Raj Thota</cp:lastModifiedBy>
  <cp:revision>142</cp:revision>
  <dcterms:created xsi:type="dcterms:W3CDTF">2021-02-22T02:29:29Z</dcterms:created>
  <dcterms:modified xsi:type="dcterms:W3CDTF">2021-02-22T21:35:31Z</dcterms:modified>
</cp:coreProperties>
</file>